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541" r:id="rId5"/>
    <p:sldId id="544" r:id="rId6"/>
    <p:sldId id="545" r:id="rId7"/>
    <p:sldId id="548" r:id="rId8"/>
    <p:sldId id="553" r:id="rId9"/>
    <p:sldId id="549" r:id="rId10"/>
    <p:sldId id="551" r:id="rId11"/>
    <p:sldId id="552" r:id="rId12"/>
    <p:sldId id="554" r:id="rId13"/>
    <p:sldId id="555" r:id="rId14"/>
    <p:sldId id="558" r:id="rId15"/>
    <p:sldId id="559" r:id="rId16"/>
    <p:sldId id="560" r:id="rId17"/>
    <p:sldId id="561" r:id="rId18"/>
    <p:sldId id="562" r:id="rId19"/>
    <p:sldId id="563" r:id="rId20"/>
    <p:sldId id="564" r:id="rId21"/>
    <p:sldId id="565" r:id="rId22"/>
    <p:sldId id="557" r:id="rId2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3901" autoAdjust="0"/>
  </p:normalViewPr>
  <p:slideViewPr>
    <p:cSldViewPr snapToGrid="0">
      <p:cViewPr varScale="1">
        <p:scale>
          <a:sx n="61" d="100"/>
          <a:sy n="61" d="100"/>
        </p:scale>
        <p:origin x="405"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96632-EA60-467A-A6C2-02D19BE5DA6F}" type="datetimeFigureOut">
              <a:rPr lang="es-CL" smtClean="0"/>
              <a:t>21-04-2025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0DEC6-F1AB-4B39-9D44-4AB3CF85D3D2}" type="slidenum">
              <a:rPr lang="es-CL" smtClean="0"/>
              <a:t>‹Nº›</a:t>
            </a:fld>
            <a:endParaRPr lang="es-CL"/>
          </a:p>
        </p:txBody>
      </p:sp>
    </p:spTree>
    <p:extLst>
      <p:ext uri="{BB962C8B-B14F-4D97-AF65-F5344CB8AC3E}">
        <p14:creationId xmlns:p14="http://schemas.microsoft.com/office/powerpoint/2010/main" val="281432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E80DEC6-F1AB-4B39-9D44-4AB3CF85D3D2}" type="slidenum">
              <a:rPr lang="es-CL" smtClean="0"/>
              <a:t>1</a:t>
            </a:fld>
            <a:endParaRPr lang="es-CL"/>
          </a:p>
        </p:txBody>
      </p:sp>
    </p:spTree>
    <p:extLst>
      <p:ext uri="{BB962C8B-B14F-4D97-AF65-F5344CB8AC3E}">
        <p14:creationId xmlns:p14="http://schemas.microsoft.com/office/powerpoint/2010/main" val="2651068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E80DEC6-F1AB-4B39-9D44-4AB3CF85D3D2}" type="slidenum">
              <a:rPr lang="es-CL" smtClean="0"/>
              <a:t>3</a:t>
            </a:fld>
            <a:endParaRPr lang="es-CL"/>
          </a:p>
        </p:txBody>
      </p:sp>
    </p:spTree>
    <p:extLst>
      <p:ext uri="{BB962C8B-B14F-4D97-AF65-F5344CB8AC3E}">
        <p14:creationId xmlns:p14="http://schemas.microsoft.com/office/powerpoint/2010/main" val="355848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E80DEC6-F1AB-4B39-9D44-4AB3CF85D3D2}" type="slidenum">
              <a:rPr lang="es-CL" smtClean="0"/>
              <a:t>5</a:t>
            </a:fld>
            <a:endParaRPr lang="es-CL"/>
          </a:p>
        </p:txBody>
      </p:sp>
    </p:spTree>
    <p:extLst>
      <p:ext uri="{BB962C8B-B14F-4D97-AF65-F5344CB8AC3E}">
        <p14:creationId xmlns:p14="http://schemas.microsoft.com/office/powerpoint/2010/main" val="716565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E80DEC6-F1AB-4B39-9D44-4AB3CF85D3D2}" type="slidenum">
              <a:rPr lang="es-CL" smtClean="0"/>
              <a:t>9</a:t>
            </a:fld>
            <a:endParaRPr lang="es-CL"/>
          </a:p>
        </p:txBody>
      </p:sp>
    </p:spTree>
    <p:extLst>
      <p:ext uri="{BB962C8B-B14F-4D97-AF65-F5344CB8AC3E}">
        <p14:creationId xmlns:p14="http://schemas.microsoft.com/office/powerpoint/2010/main" val="22902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E80DEC6-F1AB-4B39-9D44-4AB3CF85D3D2}" type="slidenum">
              <a:rPr lang="es-CL" smtClean="0"/>
              <a:t>10</a:t>
            </a:fld>
            <a:endParaRPr lang="es-CL"/>
          </a:p>
        </p:txBody>
      </p:sp>
    </p:spTree>
    <p:extLst>
      <p:ext uri="{BB962C8B-B14F-4D97-AF65-F5344CB8AC3E}">
        <p14:creationId xmlns:p14="http://schemas.microsoft.com/office/powerpoint/2010/main" val="350475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E80DEC6-F1AB-4B39-9D44-4AB3CF85D3D2}" type="slidenum">
              <a:rPr lang="es-CL" smtClean="0"/>
              <a:t>13</a:t>
            </a:fld>
            <a:endParaRPr lang="es-CL"/>
          </a:p>
        </p:txBody>
      </p:sp>
    </p:spTree>
    <p:extLst>
      <p:ext uri="{BB962C8B-B14F-4D97-AF65-F5344CB8AC3E}">
        <p14:creationId xmlns:p14="http://schemas.microsoft.com/office/powerpoint/2010/main" val="4264245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E80DEC6-F1AB-4B39-9D44-4AB3CF85D3D2}" type="slidenum">
              <a:rPr lang="es-CL" smtClean="0"/>
              <a:t>14</a:t>
            </a:fld>
            <a:endParaRPr lang="es-CL"/>
          </a:p>
        </p:txBody>
      </p:sp>
    </p:spTree>
    <p:extLst>
      <p:ext uri="{BB962C8B-B14F-4D97-AF65-F5344CB8AC3E}">
        <p14:creationId xmlns:p14="http://schemas.microsoft.com/office/powerpoint/2010/main" val="331905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67E95D-AD38-95C6-C0C5-ADD397AD886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7F2F4933-DB9E-27D2-359F-EA7F3A7AE6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49C0640-F575-ECCA-710E-51919AE08916}"/>
              </a:ext>
            </a:extLst>
          </p:cNvPr>
          <p:cNvSpPr>
            <a:spLocks noGrp="1"/>
          </p:cNvSpPr>
          <p:nvPr>
            <p:ph type="dt" sz="half" idx="10"/>
          </p:nvPr>
        </p:nvSpPr>
        <p:spPr/>
        <p:txBody>
          <a:bodyPr/>
          <a:lstStyle/>
          <a:p>
            <a:fld id="{95BD3B85-1A9A-4C74-9BE8-7E25B118D0EC}" type="datetimeFigureOut">
              <a:rPr lang="es-CL" smtClean="0"/>
              <a:t>21-04-2025</a:t>
            </a:fld>
            <a:endParaRPr lang="es-CL"/>
          </a:p>
        </p:txBody>
      </p:sp>
      <p:sp>
        <p:nvSpPr>
          <p:cNvPr id="5" name="Marcador de pie de página 4">
            <a:extLst>
              <a:ext uri="{FF2B5EF4-FFF2-40B4-BE49-F238E27FC236}">
                <a16:creationId xmlns:a16="http://schemas.microsoft.com/office/drawing/2014/main" id="{C59CD239-53D4-6D9A-8E2D-DA32893F24F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8229E52-5C69-B2F6-120A-CA66CF792AF8}"/>
              </a:ext>
            </a:extLst>
          </p:cNvPr>
          <p:cNvSpPr>
            <a:spLocks noGrp="1"/>
          </p:cNvSpPr>
          <p:nvPr>
            <p:ph type="sldNum" sz="quarter" idx="12"/>
          </p:nvPr>
        </p:nvSpPr>
        <p:spPr/>
        <p:txBody>
          <a:bodyPr/>
          <a:lstStyle/>
          <a:p>
            <a:fld id="{6B786A53-30D0-4AF6-BD5B-1D0627AE3C20}" type="slidenum">
              <a:rPr lang="es-CL" smtClean="0"/>
              <a:t>‹Nº›</a:t>
            </a:fld>
            <a:endParaRPr lang="es-CL"/>
          </a:p>
        </p:txBody>
      </p:sp>
    </p:spTree>
    <p:extLst>
      <p:ext uri="{BB962C8B-B14F-4D97-AF65-F5344CB8AC3E}">
        <p14:creationId xmlns:p14="http://schemas.microsoft.com/office/powerpoint/2010/main" val="158830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45BE46-C7D4-B64E-D057-EDF12D2B014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B69DF79-F239-9627-E65B-5C3565E272E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F7E0A91-3B0A-F411-29FD-4350053784FF}"/>
              </a:ext>
            </a:extLst>
          </p:cNvPr>
          <p:cNvSpPr>
            <a:spLocks noGrp="1"/>
          </p:cNvSpPr>
          <p:nvPr>
            <p:ph type="dt" sz="half" idx="10"/>
          </p:nvPr>
        </p:nvSpPr>
        <p:spPr/>
        <p:txBody>
          <a:bodyPr/>
          <a:lstStyle/>
          <a:p>
            <a:fld id="{95BD3B85-1A9A-4C74-9BE8-7E25B118D0EC}" type="datetimeFigureOut">
              <a:rPr lang="es-CL" smtClean="0"/>
              <a:t>21-04-2025</a:t>
            </a:fld>
            <a:endParaRPr lang="es-CL"/>
          </a:p>
        </p:txBody>
      </p:sp>
      <p:sp>
        <p:nvSpPr>
          <p:cNvPr id="5" name="Marcador de pie de página 4">
            <a:extLst>
              <a:ext uri="{FF2B5EF4-FFF2-40B4-BE49-F238E27FC236}">
                <a16:creationId xmlns:a16="http://schemas.microsoft.com/office/drawing/2014/main" id="{C4FE0301-25ED-5246-BAF0-45395D35BD7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78FA208-0BC9-D5B8-9083-3F62AB20F75D}"/>
              </a:ext>
            </a:extLst>
          </p:cNvPr>
          <p:cNvSpPr>
            <a:spLocks noGrp="1"/>
          </p:cNvSpPr>
          <p:nvPr>
            <p:ph type="sldNum" sz="quarter" idx="12"/>
          </p:nvPr>
        </p:nvSpPr>
        <p:spPr/>
        <p:txBody>
          <a:bodyPr/>
          <a:lstStyle/>
          <a:p>
            <a:fld id="{6B786A53-30D0-4AF6-BD5B-1D0627AE3C20}" type="slidenum">
              <a:rPr lang="es-CL" smtClean="0"/>
              <a:t>‹Nº›</a:t>
            </a:fld>
            <a:endParaRPr lang="es-CL"/>
          </a:p>
        </p:txBody>
      </p:sp>
    </p:spTree>
    <p:extLst>
      <p:ext uri="{BB962C8B-B14F-4D97-AF65-F5344CB8AC3E}">
        <p14:creationId xmlns:p14="http://schemas.microsoft.com/office/powerpoint/2010/main" val="3347468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8F9805-65F0-980E-AB7B-ED83B9389E8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473A4E4-486F-EC48-33A1-7FE6260A6B5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F7BDCFF-0986-2045-63D8-2A7167C471D6}"/>
              </a:ext>
            </a:extLst>
          </p:cNvPr>
          <p:cNvSpPr>
            <a:spLocks noGrp="1"/>
          </p:cNvSpPr>
          <p:nvPr>
            <p:ph type="dt" sz="half" idx="10"/>
          </p:nvPr>
        </p:nvSpPr>
        <p:spPr/>
        <p:txBody>
          <a:bodyPr/>
          <a:lstStyle/>
          <a:p>
            <a:fld id="{95BD3B85-1A9A-4C74-9BE8-7E25B118D0EC}" type="datetimeFigureOut">
              <a:rPr lang="es-CL" smtClean="0"/>
              <a:t>21-04-2025</a:t>
            </a:fld>
            <a:endParaRPr lang="es-CL"/>
          </a:p>
        </p:txBody>
      </p:sp>
      <p:sp>
        <p:nvSpPr>
          <p:cNvPr id="5" name="Marcador de pie de página 4">
            <a:extLst>
              <a:ext uri="{FF2B5EF4-FFF2-40B4-BE49-F238E27FC236}">
                <a16:creationId xmlns:a16="http://schemas.microsoft.com/office/drawing/2014/main" id="{2E88851C-5C11-2DA5-BF67-F7AB6EAC11B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DFF32F0-240F-2DFB-7F2A-B308FE5F76AC}"/>
              </a:ext>
            </a:extLst>
          </p:cNvPr>
          <p:cNvSpPr>
            <a:spLocks noGrp="1"/>
          </p:cNvSpPr>
          <p:nvPr>
            <p:ph type="sldNum" sz="quarter" idx="12"/>
          </p:nvPr>
        </p:nvSpPr>
        <p:spPr/>
        <p:txBody>
          <a:bodyPr/>
          <a:lstStyle/>
          <a:p>
            <a:fld id="{6B786A53-30D0-4AF6-BD5B-1D0627AE3C20}" type="slidenum">
              <a:rPr lang="es-CL" smtClean="0"/>
              <a:t>‹Nº›</a:t>
            </a:fld>
            <a:endParaRPr lang="es-CL"/>
          </a:p>
        </p:txBody>
      </p:sp>
    </p:spTree>
    <p:extLst>
      <p:ext uri="{BB962C8B-B14F-4D97-AF65-F5344CB8AC3E}">
        <p14:creationId xmlns:p14="http://schemas.microsoft.com/office/powerpoint/2010/main" val="3094373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3757D-B11B-0AA8-5433-8992025E81C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975EBBA-0AE5-AFCA-3060-C231BFACCE8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092BAF0-2B13-1BB9-449C-577B00D66FD8}"/>
              </a:ext>
            </a:extLst>
          </p:cNvPr>
          <p:cNvSpPr>
            <a:spLocks noGrp="1"/>
          </p:cNvSpPr>
          <p:nvPr>
            <p:ph type="dt" sz="half" idx="10"/>
          </p:nvPr>
        </p:nvSpPr>
        <p:spPr/>
        <p:txBody>
          <a:bodyPr/>
          <a:lstStyle/>
          <a:p>
            <a:fld id="{95BD3B85-1A9A-4C74-9BE8-7E25B118D0EC}" type="datetimeFigureOut">
              <a:rPr lang="es-CL" smtClean="0"/>
              <a:t>21-04-2025</a:t>
            </a:fld>
            <a:endParaRPr lang="es-CL"/>
          </a:p>
        </p:txBody>
      </p:sp>
      <p:sp>
        <p:nvSpPr>
          <p:cNvPr id="5" name="Marcador de pie de página 4">
            <a:extLst>
              <a:ext uri="{FF2B5EF4-FFF2-40B4-BE49-F238E27FC236}">
                <a16:creationId xmlns:a16="http://schemas.microsoft.com/office/drawing/2014/main" id="{56B3D881-EBBF-7E5D-EDD4-CB9B94511DD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F369067-7CE0-3E66-49B4-7A5C0296CCC4}"/>
              </a:ext>
            </a:extLst>
          </p:cNvPr>
          <p:cNvSpPr>
            <a:spLocks noGrp="1"/>
          </p:cNvSpPr>
          <p:nvPr>
            <p:ph type="sldNum" sz="quarter" idx="12"/>
          </p:nvPr>
        </p:nvSpPr>
        <p:spPr/>
        <p:txBody>
          <a:bodyPr/>
          <a:lstStyle/>
          <a:p>
            <a:fld id="{6B786A53-30D0-4AF6-BD5B-1D0627AE3C20}" type="slidenum">
              <a:rPr lang="es-CL" smtClean="0"/>
              <a:t>‹Nº›</a:t>
            </a:fld>
            <a:endParaRPr lang="es-CL"/>
          </a:p>
        </p:txBody>
      </p:sp>
    </p:spTree>
    <p:extLst>
      <p:ext uri="{BB962C8B-B14F-4D97-AF65-F5344CB8AC3E}">
        <p14:creationId xmlns:p14="http://schemas.microsoft.com/office/powerpoint/2010/main" val="271426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28C9F-757A-6754-62BC-4BF1ADE0336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56E0B0B-1B27-D708-F2F4-E4958735E7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A0486A1-365A-8F12-F964-8EF4586954BD}"/>
              </a:ext>
            </a:extLst>
          </p:cNvPr>
          <p:cNvSpPr>
            <a:spLocks noGrp="1"/>
          </p:cNvSpPr>
          <p:nvPr>
            <p:ph type="dt" sz="half" idx="10"/>
          </p:nvPr>
        </p:nvSpPr>
        <p:spPr/>
        <p:txBody>
          <a:bodyPr/>
          <a:lstStyle/>
          <a:p>
            <a:fld id="{95BD3B85-1A9A-4C74-9BE8-7E25B118D0EC}" type="datetimeFigureOut">
              <a:rPr lang="es-CL" smtClean="0"/>
              <a:t>21-04-2025</a:t>
            </a:fld>
            <a:endParaRPr lang="es-CL"/>
          </a:p>
        </p:txBody>
      </p:sp>
      <p:sp>
        <p:nvSpPr>
          <p:cNvPr id="5" name="Marcador de pie de página 4">
            <a:extLst>
              <a:ext uri="{FF2B5EF4-FFF2-40B4-BE49-F238E27FC236}">
                <a16:creationId xmlns:a16="http://schemas.microsoft.com/office/drawing/2014/main" id="{E998E904-552D-89D8-4AC1-F025E09B5AD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62C8F3E-25FC-D81E-9814-123CC2732AD5}"/>
              </a:ext>
            </a:extLst>
          </p:cNvPr>
          <p:cNvSpPr>
            <a:spLocks noGrp="1"/>
          </p:cNvSpPr>
          <p:nvPr>
            <p:ph type="sldNum" sz="quarter" idx="12"/>
          </p:nvPr>
        </p:nvSpPr>
        <p:spPr/>
        <p:txBody>
          <a:bodyPr/>
          <a:lstStyle/>
          <a:p>
            <a:fld id="{6B786A53-30D0-4AF6-BD5B-1D0627AE3C20}" type="slidenum">
              <a:rPr lang="es-CL" smtClean="0"/>
              <a:t>‹Nº›</a:t>
            </a:fld>
            <a:endParaRPr lang="es-CL"/>
          </a:p>
        </p:txBody>
      </p:sp>
    </p:spTree>
    <p:extLst>
      <p:ext uri="{BB962C8B-B14F-4D97-AF65-F5344CB8AC3E}">
        <p14:creationId xmlns:p14="http://schemas.microsoft.com/office/powerpoint/2010/main" val="949114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5CAFA9-B21F-2DBE-8850-F4155053DF2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5335C4A-7EA8-D806-9622-2C3CDDE0A8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0002424E-2216-B8E2-2F4A-3C96262C211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DF4EB116-377D-F92A-62E6-0330ED6A5351}"/>
              </a:ext>
            </a:extLst>
          </p:cNvPr>
          <p:cNvSpPr>
            <a:spLocks noGrp="1"/>
          </p:cNvSpPr>
          <p:nvPr>
            <p:ph type="dt" sz="half" idx="10"/>
          </p:nvPr>
        </p:nvSpPr>
        <p:spPr/>
        <p:txBody>
          <a:bodyPr/>
          <a:lstStyle/>
          <a:p>
            <a:fld id="{95BD3B85-1A9A-4C74-9BE8-7E25B118D0EC}" type="datetimeFigureOut">
              <a:rPr lang="es-CL" smtClean="0"/>
              <a:t>21-04-2025</a:t>
            </a:fld>
            <a:endParaRPr lang="es-CL"/>
          </a:p>
        </p:txBody>
      </p:sp>
      <p:sp>
        <p:nvSpPr>
          <p:cNvPr id="6" name="Marcador de pie de página 5">
            <a:extLst>
              <a:ext uri="{FF2B5EF4-FFF2-40B4-BE49-F238E27FC236}">
                <a16:creationId xmlns:a16="http://schemas.microsoft.com/office/drawing/2014/main" id="{5F8F5E1D-464D-44B6-77E3-8D7FF57C3A2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96F4BC5-4150-8707-4EEF-6DF0CC8648C9}"/>
              </a:ext>
            </a:extLst>
          </p:cNvPr>
          <p:cNvSpPr>
            <a:spLocks noGrp="1"/>
          </p:cNvSpPr>
          <p:nvPr>
            <p:ph type="sldNum" sz="quarter" idx="12"/>
          </p:nvPr>
        </p:nvSpPr>
        <p:spPr/>
        <p:txBody>
          <a:bodyPr/>
          <a:lstStyle/>
          <a:p>
            <a:fld id="{6B786A53-30D0-4AF6-BD5B-1D0627AE3C20}" type="slidenum">
              <a:rPr lang="es-CL" smtClean="0"/>
              <a:t>‹Nº›</a:t>
            </a:fld>
            <a:endParaRPr lang="es-CL"/>
          </a:p>
        </p:txBody>
      </p:sp>
    </p:spTree>
    <p:extLst>
      <p:ext uri="{BB962C8B-B14F-4D97-AF65-F5344CB8AC3E}">
        <p14:creationId xmlns:p14="http://schemas.microsoft.com/office/powerpoint/2010/main" val="206443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8D8A7D-CAD8-7801-C381-281610970A0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1809244-1E35-628D-4AB6-265B6DE707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4F3D8E-89E1-3069-0185-5A38CBE2C6A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BE131150-9305-8A0A-8DCA-3F5D764292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9B165B2-F7E2-46FD-9999-9947F753F1C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185CEE5C-09EF-07A9-C26D-73B9460C69EC}"/>
              </a:ext>
            </a:extLst>
          </p:cNvPr>
          <p:cNvSpPr>
            <a:spLocks noGrp="1"/>
          </p:cNvSpPr>
          <p:nvPr>
            <p:ph type="dt" sz="half" idx="10"/>
          </p:nvPr>
        </p:nvSpPr>
        <p:spPr/>
        <p:txBody>
          <a:bodyPr/>
          <a:lstStyle/>
          <a:p>
            <a:fld id="{95BD3B85-1A9A-4C74-9BE8-7E25B118D0EC}" type="datetimeFigureOut">
              <a:rPr lang="es-CL" smtClean="0"/>
              <a:t>21-04-2025</a:t>
            </a:fld>
            <a:endParaRPr lang="es-CL"/>
          </a:p>
        </p:txBody>
      </p:sp>
      <p:sp>
        <p:nvSpPr>
          <p:cNvPr id="8" name="Marcador de pie de página 7">
            <a:extLst>
              <a:ext uri="{FF2B5EF4-FFF2-40B4-BE49-F238E27FC236}">
                <a16:creationId xmlns:a16="http://schemas.microsoft.com/office/drawing/2014/main" id="{1D939883-23F9-9E94-B680-430C76F37914}"/>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7CD39CB-D10C-13AC-C4DA-5C2BABB31283}"/>
              </a:ext>
            </a:extLst>
          </p:cNvPr>
          <p:cNvSpPr>
            <a:spLocks noGrp="1"/>
          </p:cNvSpPr>
          <p:nvPr>
            <p:ph type="sldNum" sz="quarter" idx="12"/>
          </p:nvPr>
        </p:nvSpPr>
        <p:spPr/>
        <p:txBody>
          <a:bodyPr/>
          <a:lstStyle/>
          <a:p>
            <a:fld id="{6B786A53-30D0-4AF6-BD5B-1D0627AE3C20}" type="slidenum">
              <a:rPr lang="es-CL" smtClean="0"/>
              <a:t>‹Nº›</a:t>
            </a:fld>
            <a:endParaRPr lang="es-CL"/>
          </a:p>
        </p:txBody>
      </p:sp>
    </p:spTree>
    <p:extLst>
      <p:ext uri="{BB962C8B-B14F-4D97-AF65-F5344CB8AC3E}">
        <p14:creationId xmlns:p14="http://schemas.microsoft.com/office/powerpoint/2010/main" val="13495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9B928F-7BF3-457B-0E42-71E3330529C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C977EB1C-B703-BA32-C73C-575175652E09}"/>
              </a:ext>
            </a:extLst>
          </p:cNvPr>
          <p:cNvSpPr>
            <a:spLocks noGrp="1"/>
          </p:cNvSpPr>
          <p:nvPr>
            <p:ph type="dt" sz="half" idx="10"/>
          </p:nvPr>
        </p:nvSpPr>
        <p:spPr/>
        <p:txBody>
          <a:bodyPr/>
          <a:lstStyle/>
          <a:p>
            <a:fld id="{95BD3B85-1A9A-4C74-9BE8-7E25B118D0EC}" type="datetimeFigureOut">
              <a:rPr lang="es-CL" smtClean="0"/>
              <a:t>21-04-2025</a:t>
            </a:fld>
            <a:endParaRPr lang="es-CL"/>
          </a:p>
        </p:txBody>
      </p:sp>
      <p:sp>
        <p:nvSpPr>
          <p:cNvPr id="4" name="Marcador de pie de página 3">
            <a:extLst>
              <a:ext uri="{FF2B5EF4-FFF2-40B4-BE49-F238E27FC236}">
                <a16:creationId xmlns:a16="http://schemas.microsoft.com/office/drawing/2014/main" id="{C0F36AE2-1D7D-7B56-70B7-C43EAF0B0758}"/>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19DEB334-4F84-92C0-FE63-DCD8C5A24AD9}"/>
              </a:ext>
            </a:extLst>
          </p:cNvPr>
          <p:cNvSpPr>
            <a:spLocks noGrp="1"/>
          </p:cNvSpPr>
          <p:nvPr>
            <p:ph type="sldNum" sz="quarter" idx="12"/>
          </p:nvPr>
        </p:nvSpPr>
        <p:spPr/>
        <p:txBody>
          <a:bodyPr/>
          <a:lstStyle/>
          <a:p>
            <a:fld id="{6B786A53-30D0-4AF6-BD5B-1D0627AE3C20}" type="slidenum">
              <a:rPr lang="es-CL" smtClean="0"/>
              <a:t>‹Nº›</a:t>
            </a:fld>
            <a:endParaRPr lang="es-CL"/>
          </a:p>
        </p:txBody>
      </p:sp>
    </p:spTree>
    <p:extLst>
      <p:ext uri="{BB962C8B-B14F-4D97-AF65-F5344CB8AC3E}">
        <p14:creationId xmlns:p14="http://schemas.microsoft.com/office/powerpoint/2010/main" val="2274653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A5E426B-7752-5C2A-73C9-5EF6D379181A}"/>
              </a:ext>
            </a:extLst>
          </p:cNvPr>
          <p:cNvSpPr>
            <a:spLocks noGrp="1"/>
          </p:cNvSpPr>
          <p:nvPr>
            <p:ph type="dt" sz="half" idx="10"/>
          </p:nvPr>
        </p:nvSpPr>
        <p:spPr/>
        <p:txBody>
          <a:bodyPr/>
          <a:lstStyle/>
          <a:p>
            <a:fld id="{95BD3B85-1A9A-4C74-9BE8-7E25B118D0EC}" type="datetimeFigureOut">
              <a:rPr lang="es-CL" smtClean="0"/>
              <a:t>21-04-2025</a:t>
            </a:fld>
            <a:endParaRPr lang="es-CL"/>
          </a:p>
        </p:txBody>
      </p:sp>
      <p:sp>
        <p:nvSpPr>
          <p:cNvPr id="3" name="Marcador de pie de página 2">
            <a:extLst>
              <a:ext uri="{FF2B5EF4-FFF2-40B4-BE49-F238E27FC236}">
                <a16:creationId xmlns:a16="http://schemas.microsoft.com/office/drawing/2014/main" id="{FCBFF8DC-0CC9-5273-EA78-6C4B5CB6D71D}"/>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D8AF0953-6025-F7B6-9893-6D5BED854084}"/>
              </a:ext>
            </a:extLst>
          </p:cNvPr>
          <p:cNvSpPr>
            <a:spLocks noGrp="1"/>
          </p:cNvSpPr>
          <p:nvPr>
            <p:ph type="sldNum" sz="quarter" idx="12"/>
          </p:nvPr>
        </p:nvSpPr>
        <p:spPr/>
        <p:txBody>
          <a:bodyPr/>
          <a:lstStyle/>
          <a:p>
            <a:fld id="{6B786A53-30D0-4AF6-BD5B-1D0627AE3C20}" type="slidenum">
              <a:rPr lang="es-CL" smtClean="0"/>
              <a:t>‹Nº›</a:t>
            </a:fld>
            <a:endParaRPr lang="es-CL"/>
          </a:p>
        </p:txBody>
      </p:sp>
    </p:spTree>
    <p:extLst>
      <p:ext uri="{BB962C8B-B14F-4D97-AF65-F5344CB8AC3E}">
        <p14:creationId xmlns:p14="http://schemas.microsoft.com/office/powerpoint/2010/main" val="372685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30173-DF03-2966-5D07-5C227892E9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4753281-26F7-DAD9-E506-ABFFB6A9EC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39E9FB48-BB60-DEC4-0C59-960FE18966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9CF1B79-EF29-5DB6-80C4-260DA8082979}"/>
              </a:ext>
            </a:extLst>
          </p:cNvPr>
          <p:cNvSpPr>
            <a:spLocks noGrp="1"/>
          </p:cNvSpPr>
          <p:nvPr>
            <p:ph type="dt" sz="half" idx="10"/>
          </p:nvPr>
        </p:nvSpPr>
        <p:spPr/>
        <p:txBody>
          <a:bodyPr/>
          <a:lstStyle/>
          <a:p>
            <a:fld id="{95BD3B85-1A9A-4C74-9BE8-7E25B118D0EC}" type="datetimeFigureOut">
              <a:rPr lang="es-CL" smtClean="0"/>
              <a:t>21-04-2025</a:t>
            </a:fld>
            <a:endParaRPr lang="es-CL"/>
          </a:p>
        </p:txBody>
      </p:sp>
      <p:sp>
        <p:nvSpPr>
          <p:cNvPr id="6" name="Marcador de pie de página 5">
            <a:extLst>
              <a:ext uri="{FF2B5EF4-FFF2-40B4-BE49-F238E27FC236}">
                <a16:creationId xmlns:a16="http://schemas.microsoft.com/office/drawing/2014/main" id="{32F8B31B-58EE-690C-094C-F76409CA1C2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F2CBF0A-7B33-08E3-BB93-6B5B482756BC}"/>
              </a:ext>
            </a:extLst>
          </p:cNvPr>
          <p:cNvSpPr>
            <a:spLocks noGrp="1"/>
          </p:cNvSpPr>
          <p:nvPr>
            <p:ph type="sldNum" sz="quarter" idx="12"/>
          </p:nvPr>
        </p:nvSpPr>
        <p:spPr/>
        <p:txBody>
          <a:bodyPr/>
          <a:lstStyle/>
          <a:p>
            <a:fld id="{6B786A53-30D0-4AF6-BD5B-1D0627AE3C20}" type="slidenum">
              <a:rPr lang="es-CL" smtClean="0"/>
              <a:t>‹Nº›</a:t>
            </a:fld>
            <a:endParaRPr lang="es-CL"/>
          </a:p>
        </p:txBody>
      </p:sp>
    </p:spTree>
    <p:extLst>
      <p:ext uri="{BB962C8B-B14F-4D97-AF65-F5344CB8AC3E}">
        <p14:creationId xmlns:p14="http://schemas.microsoft.com/office/powerpoint/2010/main" val="235035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9E003E-1F87-60EA-D2DD-07E5DF707C9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CBE5CD34-18D3-F40D-CAC6-3A55E92E08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2A051A2E-3575-93DA-9746-4AB8235846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58BD17F-75C9-2523-B7C8-AC99905773CB}"/>
              </a:ext>
            </a:extLst>
          </p:cNvPr>
          <p:cNvSpPr>
            <a:spLocks noGrp="1"/>
          </p:cNvSpPr>
          <p:nvPr>
            <p:ph type="dt" sz="half" idx="10"/>
          </p:nvPr>
        </p:nvSpPr>
        <p:spPr/>
        <p:txBody>
          <a:bodyPr/>
          <a:lstStyle/>
          <a:p>
            <a:fld id="{95BD3B85-1A9A-4C74-9BE8-7E25B118D0EC}" type="datetimeFigureOut">
              <a:rPr lang="es-CL" smtClean="0"/>
              <a:t>21-04-2025</a:t>
            </a:fld>
            <a:endParaRPr lang="es-CL"/>
          </a:p>
        </p:txBody>
      </p:sp>
      <p:sp>
        <p:nvSpPr>
          <p:cNvPr id="6" name="Marcador de pie de página 5">
            <a:extLst>
              <a:ext uri="{FF2B5EF4-FFF2-40B4-BE49-F238E27FC236}">
                <a16:creationId xmlns:a16="http://schemas.microsoft.com/office/drawing/2014/main" id="{D5EBC957-EAA6-8E98-5830-60450455358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30C8EC9-4584-90BC-EE06-50C531D6B099}"/>
              </a:ext>
            </a:extLst>
          </p:cNvPr>
          <p:cNvSpPr>
            <a:spLocks noGrp="1"/>
          </p:cNvSpPr>
          <p:nvPr>
            <p:ph type="sldNum" sz="quarter" idx="12"/>
          </p:nvPr>
        </p:nvSpPr>
        <p:spPr/>
        <p:txBody>
          <a:bodyPr/>
          <a:lstStyle/>
          <a:p>
            <a:fld id="{6B786A53-30D0-4AF6-BD5B-1D0627AE3C20}" type="slidenum">
              <a:rPr lang="es-CL" smtClean="0"/>
              <a:t>‹Nº›</a:t>
            </a:fld>
            <a:endParaRPr lang="es-CL"/>
          </a:p>
        </p:txBody>
      </p:sp>
    </p:spTree>
    <p:extLst>
      <p:ext uri="{BB962C8B-B14F-4D97-AF65-F5344CB8AC3E}">
        <p14:creationId xmlns:p14="http://schemas.microsoft.com/office/powerpoint/2010/main" val="3797524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2871045-D175-ABDF-E281-2BA8EF6479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0D5B9F3-6A64-40F9-1FC8-F47A0D15CC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E973C6F-4D10-EA1A-A419-1E60896F68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BD3B85-1A9A-4C74-9BE8-7E25B118D0EC}" type="datetimeFigureOut">
              <a:rPr lang="es-CL" smtClean="0"/>
              <a:t>21-04-2025</a:t>
            </a:fld>
            <a:endParaRPr lang="es-CL"/>
          </a:p>
        </p:txBody>
      </p:sp>
      <p:sp>
        <p:nvSpPr>
          <p:cNvPr id="5" name="Marcador de pie de página 4">
            <a:extLst>
              <a:ext uri="{FF2B5EF4-FFF2-40B4-BE49-F238E27FC236}">
                <a16:creationId xmlns:a16="http://schemas.microsoft.com/office/drawing/2014/main" id="{4B476421-68E2-2A7C-D63A-C47526B336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9786A1C0-E59A-012F-A146-C064973DB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786A53-30D0-4AF6-BD5B-1D0627AE3C20}" type="slidenum">
              <a:rPr lang="es-CL" smtClean="0"/>
              <a:t>‹Nº›</a:t>
            </a:fld>
            <a:endParaRPr lang="es-CL"/>
          </a:p>
        </p:txBody>
      </p:sp>
    </p:spTree>
    <p:extLst>
      <p:ext uri="{BB962C8B-B14F-4D97-AF65-F5344CB8AC3E}">
        <p14:creationId xmlns:p14="http://schemas.microsoft.com/office/powerpoint/2010/main" val="55305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7FCD234B-990B-858F-9D53-9A4E33956993}"/>
              </a:ext>
            </a:extLst>
          </p:cNvPr>
          <p:cNvSpPr>
            <a:spLocks noGrp="1"/>
          </p:cNvSpPr>
          <p:nvPr>
            <p:ph type="subTitle" idx="1"/>
          </p:nvPr>
        </p:nvSpPr>
        <p:spPr>
          <a:xfrm>
            <a:off x="1893454" y="4765964"/>
            <a:ext cx="8774545" cy="1209963"/>
          </a:xfrm>
        </p:spPr>
        <p:style>
          <a:lnRef idx="2">
            <a:schemeClr val="accent2"/>
          </a:lnRef>
          <a:fillRef idx="1">
            <a:schemeClr val="lt1"/>
          </a:fillRef>
          <a:effectRef idx="0">
            <a:schemeClr val="accent2"/>
          </a:effectRef>
          <a:fontRef idx="minor">
            <a:schemeClr val="dk1"/>
          </a:fontRef>
        </p:style>
        <p:txBody>
          <a:bodyPr>
            <a:noAutofit/>
          </a:bodyPr>
          <a:lstStyle/>
          <a:p>
            <a:r>
              <a:rPr lang="es-CL" sz="3200" b="1" dirty="0"/>
              <a:t>Asamblea anual 2025</a:t>
            </a:r>
          </a:p>
          <a:p>
            <a:r>
              <a:rPr lang="es-CL" sz="3200" b="1" dirty="0"/>
              <a:t>14 de marzo de 2025</a:t>
            </a:r>
          </a:p>
        </p:txBody>
      </p:sp>
      <p:pic>
        <p:nvPicPr>
          <p:cNvPr id="4" name="Imagen 3" descr="ASOCIACION PARA LA PROMOCION DEL BIENESTAR">
            <a:extLst>
              <a:ext uri="{FF2B5EF4-FFF2-40B4-BE49-F238E27FC236}">
                <a16:creationId xmlns:a16="http://schemas.microsoft.com/office/drawing/2014/main" id="{C34F7FC9-6E4E-931A-D004-B559BC83B2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5933" y="1536008"/>
            <a:ext cx="5729585" cy="1973955"/>
          </a:xfrm>
          <a:prstGeom prst="rect">
            <a:avLst/>
          </a:prstGeom>
          <a:noFill/>
          <a:ln>
            <a:noFill/>
          </a:ln>
        </p:spPr>
      </p:pic>
    </p:spTree>
    <p:extLst>
      <p:ext uri="{BB962C8B-B14F-4D97-AF65-F5344CB8AC3E}">
        <p14:creationId xmlns:p14="http://schemas.microsoft.com/office/powerpoint/2010/main" val="519410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881C593-F36B-42F5-A4E8-86632A635949}"/>
              </a:ext>
            </a:extLst>
          </p:cNvPr>
          <p:cNvSpPr>
            <a:spLocks noGrp="1"/>
          </p:cNvSpPr>
          <p:nvPr>
            <p:ph type="title"/>
          </p:nvPr>
        </p:nvSpPr>
        <p:spPr>
          <a:xfrm>
            <a:off x="838200" y="242047"/>
            <a:ext cx="10515600" cy="546847"/>
          </a:xfrm>
        </p:spPr>
        <p:txBody>
          <a:bodyPr>
            <a:normAutofit fontScale="90000"/>
          </a:bodyPr>
          <a:lstStyle/>
          <a:p>
            <a:pPr algn="ctr"/>
            <a:r>
              <a:rPr lang="es-CL" dirty="0"/>
              <a:t>Seminarios y conversatorios</a:t>
            </a:r>
          </a:p>
        </p:txBody>
      </p:sp>
      <p:sp>
        <p:nvSpPr>
          <p:cNvPr id="5" name="Marcador de contenido 4">
            <a:extLst>
              <a:ext uri="{FF2B5EF4-FFF2-40B4-BE49-F238E27FC236}">
                <a16:creationId xmlns:a16="http://schemas.microsoft.com/office/drawing/2014/main" id="{1A88AB7A-CE17-3675-FDDA-AEF871B2AE8A}"/>
              </a:ext>
            </a:extLst>
          </p:cNvPr>
          <p:cNvSpPr>
            <a:spLocks noGrp="1"/>
          </p:cNvSpPr>
          <p:nvPr>
            <p:ph sz="half" idx="1"/>
          </p:nvPr>
        </p:nvSpPr>
        <p:spPr>
          <a:xfrm>
            <a:off x="89647" y="995082"/>
            <a:ext cx="5930153" cy="5620871"/>
          </a:xfrm>
        </p:spPr>
        <p:style>
          <a:lnRef idx="2">
            <a:schemeClr val="accent2"/>
          </a:lnRef>
          <a:fillRef idx="1">
            <a:schemeClr val="lt1"/>
          </a:fillRef>
          <a:effectRef idx="0">
            <a:schemeClr val="accent2"/>
          </a:effectRef>
          <a:fontRef idx="minor">
            <a:schemeClr val="dk1"/>
          </a:fontRef>
        </p:style>
        <p:txBody>
          <a:bodyPr/>
          <a:lstStyle/>
          <a:p>
            <a:pPr marL="0" indent="0">
              <a:buNone/>
            </a:pPr>
            <a:r>
              <a:rPr lang="es-ES" sz="2000" dirty="0"/>
              <a:t>El área de Salud organizó tres sesiones entre mayo y junio de 2024 con la Universidad Academia de Humanismo Cristiano (UAHC) del seminario </a:t>
            </a:r>
            <a:r>
              <a:rPr lang="es-ES" sz="2000" b="1" dirty="0"/>
              <a:t>Salud buen vivir y bienestar aportes para la Reforma</a:t>
            </a:r>
            <a:r>
              <a:rPr lang="es-ES" sz="2000" dirty="0"/>
              <a:t>. Los resultados fueron entregados a la ministra de Salud </a:t>
            </a:r>
            <a:r>
              <a:rPr lang="es-ES" sz="2000" dirty="0" err="1"/>
              <a:t>Dra</a:t>
            </a:r>
            <a:r>
              <a:rPr lang="es-ES" sz="2000" dirty="0"/>
              <a:t> Ximena Aguilera  (8.10.2024) </a:t>
            </a:r>
            <a:endParaRPr lang="es-CL" sz="2000" dirty="0"/>
          </a:p>
          <a:p>
            <a:endParaRPr lang="es-CL" dirty="0"/>
          </a:p>
        </p:txBody>
      </p:sp>
      <p:sp>
        <p:nvSpPr>
          <p:cNvPr id="6" name="Marcador de contenido 5">
            <a:extLst>
              <a:ext uri="{FF2B5EF4-FFF2-40B4-BE49-F238E27FC236}">
                <a16:creationId xmlns:a16="http://schemas.microsoft.com/office/drawing/2014/main" id="{FBC646EF-E7BC-DAE2-5CDD-943382212BD7}"/>
              </a:ext>
            </a:extLst>
          </p:cNvPr>
          <p:cNvSpPr>
            <a:spLocks noGrp="1"/>
          </p:cNvSpPr>
          <p:nvPr>
            <p:ph sz="half" idx="2"/>
          </p:nvPr>
        </p:nvSpPr>
        <p:spPr>
          <a:xfrm>
            <a:off x="6172201" y="995082"/>
            <a:ext cx="5732928" cy="5620870"/>
          </a:xfrm>
        </p:spPr>
        <p:style>
          <a:lnRef idx="2">
            <a:schemeClr val="accent2"/>
          </a:lnRef>
          <a:fillRef idx="1">
            <a:schemeClr val="lt1"/>
          </a:fillRef>
          <a:effectRef idx="0">
            <a:schemeClr val="accent2"/>
          </a:effectRef>
          <a:fontRef idx="minor">
            <a:schemeClr val="dk1"/>
          </a:fontRef>
        </p:style>
        <p:txBody>
          <a:bodyPr/>
          <a:lstStyle/>
          <a:p>
            <a:r>
              <a:rPr lang="es-ES" sz="1800" kern="100" dirty="0">
                <a:effectLst/>
                <a:latin typeface="Century Gothic" panose="020B0502020202020204" pitchFamily="34" charset="0"/>
                <a:ea typeface="Calibri" panose="020F0502020204030204" pitchFamily="34" charset="0"/>
                <a:cs typeface="Times New Roman" panose="02020603050405020304" pitchFamily="18" charset="0"/>
              </a:rPr>
              <a:t>El 18 de abril 2024 Rafael Urriola, presidente APROB, hizo la presentación de la tercera jornada (financiamiento y aseguramiento) del seminario </a:t>
            </a:r>
            <a:r>
              <a:rPr lang="es-ES" sz="1800" b="1" i="1" kern="100" dirty="0">
                <a:effectLst/>
                <a:latin typeface="Century Gothic" panose="020B0502020202020204" pitchFamily="34" charset="0"/>
                <a:ea typeface="Calibri" panose="020F0502020204030204" pitchFamily="34" charset="0"/>
                <a:cs typeface="Times New Roman" panose="02020603050405020304" pitchFamily="18" charset="0"/>
              </a:rPr>
              <a:t>“Pensando La Reforma. A 20 años del AUGE: Salud más allá de la contingencia”</a:t>
            </a:r>
            <a:r>
              <a:rPr lang="es-ES" sz="1800" kern="100" dirty="0">
                <a:effectLst/>
                <a:latin typeface="Century Gothic" panose="020B0502020202020204" pitchFamily="34" charset="0"/>
                <a:ea typeface="Calibri" panose="020F0502020204030204" pitchFamily="34" charset="0"/>
                <a:cs typeface="Times New Roman" panose="02020603050405020304" pitchFamily="18" charset="0"/>
              </a:rPr>
              <a:t> organizado por el Colegio Médico de Chile. La foto de clausura con directivos del Colmed, autoridades de salud y ponentes de la jornada.</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pic>
        <p:nvPicPr>
          <p:cNvPr id="7" name="Imagen 6" descr="Un grupo de personas en un salón">
            <a:extLst>
              <a:ext uri="{FF2B5EF4-FFF2-40B4-BE49-F238E27FC236}">
                <a16:creationId xmlns:a16="http://schemas.microsoft.com/office/drawing/2014/main" id="{E6C6DBB1-5F7E-ED33-5D10-9AEC2302AA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3528" y="3299013"/>
            <a:ext cx="4939553" cy="2998862"/>
          </a:xfrm>
          <a:prstGeom prst="rect">
            <a:avLst/>
          </a:prstGeom>
          <a:noFill/>
          <a:ln>
            <a:noFill/>
          </a:ln>
        </p:spPr>
      </p:pic>
      <p:pic>
        <p:nvPicPr>
          <p:cNvPr id="1026" name="Picture 2">
            <a:extLst>
              <a:ext uri="{FF2B5EF4-FFF2-40B4-BE49-F238E27FC236}">
                <a16:creationId xmlns:a16="http://schemas.microsoft.com/office/drawing/2014/main" id="{3B7365B1-820E-81FB-B9EF-5C932BED90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976798"/>
            <a:ext cx="4555837" cy="332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266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C8311-90C7-BED8-4414-AC7D8E9714E7}"/>
              </a:ext>
            </a:extLst>
          </p:cNvPr>
          <p:cNvSpPr>
            <a:spLocks noGrp="1"/>
          </p:cNvSpPr>
          <p:nvPr>
            <p:ph type="title"/>
          </p:nvPr>
        </p:nvSpPr>
        <p:spPr>
          <a:xfrm>
            <a:off x="838200" y="365126"/>
            <a:ext cx="10515600" cy="638922"/>
          </a:xfrm>
        </p:spPr>
        <p:txBody>
          <a:bodyPr>
            <a:normAutofit fontScale="90000"/>
          </a:bodyPr>
          <a:lstStyle/>
          <a:p>
            <a:pPr algn="ctr"/>
            <a:r>
              <a:rPr lang="es-CL" dirty="0"/>
              <a:t>   PROYECTOS E INVESTIGACIONES</a:t>
            </a:r>
          </a:p>
        </p:txBody>
      </p:sp>
      <p:sp>
        <p:nvSpPr>
          <p:cNvPr id="3" name="Marcador de contenido 2">
            <a:extLst>
              <a:ext uri="{FF2B5EF4-FFF2-40B4-BE49-F238E27FC236}">
                <a16:creationId xmlns:a16="http://schemas.microsoft.com/office/drawing/2014/main" id="{0377B14D-6F43-98B2-9451-7FA7308BC971}"/>
              </a:ext>
            </a:extLst>
          </p:cNvPr>
          <p:cNvSpPr>
            <a:spLocks noGrp="1"/>
          </p:cNvSpPr>
          <p:nvPr>
            <p:ph sz="half" idx="1"/>
          </p:nvPr>
        </p:nvSpPr>
        <p:spPr>
          <a:xfrm>
            <a:off x="564776" y="1246094"/>
            <a:ext cx="5455024" cy="5246779"/>
          </a:xfrm>
        </p:spPr>
        <p:style>
          <a:lnRef idx="2">
            <a:schemeClr val="accent2"/>
          </a:lnRef>
          <a:fillRef idx="1">
            <a:schemeClr val="lt1"/>
          </a:fillRef>
          <a:effectRef idx="0">
            <a:schemeClr val="accent2"/>
          </a:effectRef>
          <a:fontRef idx="minor">
            <a:schemeClr val="dk1"/>
          </a:fontRef>
        </p:style>
        <p:txBody>
          <a:bodyPr/>
          <a:lstStyle/>
          <a:p>
            <a:pPr marL="0" indent="0">
              <a:buNone/>
            </a:pPr>
            <a:r>
              <a:rPr lang="es-CL" sz="1800" dirty="0">
                <a:effectLst/>
                <a:latin typeface="Century Gothic" panose="020B0502020202020204" pitchFamily="34" charset="0"/>
                <a:ea typeface="Calibri" panose="020F0502020204030204" pitchFamily="34" charset="0"/>
                <a:cs typeface="Times New Roman" panose="02020603050405020304" pitchFamily="18" charset="0"/>
              </a:rPr>
              <a:t>APROB y la UAHC Facultad de Salud y Buen Vivir están llevando a cabo (2024-2025) el proyecto/ investigación </a:t>
            </a:r>
            <a:r>
              <a:rPr lang="es-CL" sz="1800" b="1" dirty="0">
                <a:effectLst/>
                <a:latin typeface="Century Gothic" panose="020B0502020202020204" pitchFamily="34" charset="0"/>
                <a:ea typeface="Calibri" panose="020F0502020204030204" pitchFamily="34" charset="0"/>
                <a:cs typeface="Times New Roman" panose="02020603050405020304" pitchFamily="18" charset="0"/>
              </a:rPr>
              <a:t>“Dimensiones fundamentales del Buen Vivir en Comunidades Urbanas: Un Análisis de la Influencia del Territorio en la Percepción y Vivencia de los y las vecinas del barrio Andes de Santiago”.</a:t>
            </a:r>
            <a:endParaRPr lang="es-CL" dirty="0"/>
          </a:p>
        </p:txBody>
      </p:sp>
      <p:sp>
        <p:nvSpPr>
          <p:cNvPr id="4" name="Marcador de contenido 3">
            <a:extLst>
              <a:ext uri="{FF2B5EF4-FFF2-40B4-BE49-F238E27FC236}">
                <a16:creationId xmlns:a16="http://schemas.microsoft.com/office/drawing/2014/main" id="{7758A878-1102-B578-28F2-4D0B0A250C68}"/>
              </a:ext>
            </a:extLst>
          </p:cNvPr>
          <p:cNvSpPr>
            <a:spLocks noGrp="1"/>
          </p:cNvSpPr>
          <p:nvPr>
            <p:ph sz="half" idx="2"/>
          </p:nvPr>
        </p:nvSpPr>
        <p:spPr>
          <a:xfrm>
            <a:off x="6257364" y="1246094"/>
            <a:ext cx="5576047" cy="5246780"/>
          </a:xfrm>
        </p:spPr>
        <p:style>
          <a:lnRef idx="2">
            <a:schemeClr val="accent2"/>
          </a:lnRef>
          <a:fillRef idx="1">
            <a:schemeClr val="lt1"/>
          </a:fillRef>
          <a:effectRef idx="0">
            <a:schemeClr val="accent2"/>
          </a:effectRef>
          <a:fontRef idx="minor">
            <a:schemeClr val="dk1"/>
          </a:fontRef>
        </p:style>
        <p:txBody>
          <a:bodyPr/>
          <a:lstStyle/>
          <a:p>
            <a:pPr marL="0" indent="0">
              <a:buNone/>
            </a:pPr>
            <a:r>
              <a:rPr lang="es-CL" sz="1800" dirty="0">
                <a:effectLst/>
                <a:latin typeface="Century Gothic" panose="020B0502020202020204" pitchFamily="34" charset="0"/>
                <a:ea typeface="Aptos" panose="020B0004020202020204" pitchFamily="34" charset="0"/>
                <a:cs typeface="Times New Roman" panose="02020603050405020304" pitchFamily="18" charset="0"/>
              </a:rPr>
              <a:t>En noviembre 2024 el equipo APROB (Carolina Guerra, Loreto Espinoza y Rafael Urriola) y las facultades de ciencias sociales, de salud y de la vicerrectoría de investigaciones de la UAHC dieron inicio a la primera fase del </a:t>
            </a:r>
            <a:r>
              <a:rPr lang="es-CL" sz="1800" b="1" dirty="0">
                <a:effectLst/>
                <a:latin typeface="Century Gothic" panose="020B0502020202020204" pitchFamily="34" charset="0"/>
                <a:ea typeface="Aptos" panose="020B0004020202020204" pitchFamily="34" charset="0"/>
                <a:cs typeface="Times New Roman" panose="02020603050405020304" pitchFamily="18" charset="0"/>
              </a:rPr>
              <a:t>proyecto de medición de bienestar subjetivo </a:t>
            </a:r>
            <a:r>
              <a:rPr lang="es-CL" sz="1800" dirty="0">
                <a:effectLst/>
                <a:latin typeface="Century Gothic" panose="020B0502020202020204" pitchFamily="34" charset="0"/>
                <a:ea typeface="Aptos" panose="020B0004020202020204" pitchFamily="34" charset="0"/>
                <a:cs typeface="Times New Roman" panose="02020603050405020304" pitchFamily="18" charset="0"/>
              </a:rPr>
              <a:t>que se desarrollará desde 2025. </a:t>
            </a:r>
            <a:endParaRPr lang="es-CL" dirty="0"/>
          </a:p>
        </p:txBody>
      </p:sp>
      <p:pic>
        <p:nvPicPr>
          <p:cNvPr id="5" name="Imagen 4" descr="Un grupo de personas sentadas frente a una mesa con una computadora&#10;&#10;Descripción generada automáticamente con confianza media">
            <a:extLst>
              <a:ext uri="{FF2B5EF4-FFF2-40B4-BE49-F238E27FC236}">
                <a16:creationId xmlns:a16="http://schemas.microsoft.com/office/drawing/2014/main" id="{243425BF-1DF7-60A3-14F7-CCF81376625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6884893" y="3623771"/>
            <a:ext cx="4312023" cy="2688130"/>
          </a:xfrm>
          <a:prstGeom prst="rect">
            <a:avLst/>
          </a:prstGeom>
          <a:noFill/>
          <a:ln>
            <a:noFill/>
          </a:ln>
        </p:spPr>
      </p:pic>
      <p:pic>
        <p:nvPicPr>
          <p:cNvPr id="7" name="Imagen 6" descr="Un grupo de personas sonriendo&#10;&#10;El contenido generado por IA puede ser incorrecto.">
            <a:extLst>
              <a:ext uri="{FF2B5EF4-FFF2-40B4-BE49-F238E27FC236}">
                <a16:creationId xmlns:a16="http://schemas.microsoft.com/office/drawing/2014/main" id="{3D2AAD5B-A1C0-A087-EFF0-DA0EFF9FC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76" y="3334871"/>
            <a:ext cx="2268071" cy="2886634"/>
          </a:xfrm>
          <a:prstGeom prst="rect">
            <a:avLst/>
          </a:prstGeom>
        </p:spPr>
      </p:pic>
      <p:pic>
        <p:nvPicPr>
          <p:cNvPr id="9" name="Imagen 8" descr="Un grupo de personas sentadas en una mesa azul&#10;&#10;El contenido generado por IA puede ser incorrecto.">
            <a:extLst>
              <a:ext uri="{FF2B5EF4-FFF2-40B4-BE49-F238E27FC236}">
                <a16:creationId xmlns:a16="http://schemas.microsoft.com/office/drawing/2014/main" id="{1E054F61-BE6A-CBAD-E5BA-0ED41668E2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3544" y="3334871"/>
            <a:ext cx="2361870" cy="2805953"/>
          </a:xfrm>
          <a:prstGeom prst="rect">
            <a:avLst/>
          </a:prstGeom>
        </p:spPr>
      </p:pic>
    </p:spTree>
    <p:extLst>
      <p:ext uri="{BB962C8B-B14F-4D97-AF65-F5344CB8AC3E}">
        <p14:creationId xmlns:p14="http://schemas.microsoft.com/office/powerpoint/2010/main" val="1278716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1891618-940B-64EA-0C1A-1AB58ED36B00}"/>
              </a:ext>
            </a:extLst>
          </p:cNvPr>
          <p:cNvSpPr>
            <a:spLocks noGrp="1"/>
          </p:cNvSpPr>
          <p:nvPr>
            <p:ph type="ctrTitle"/>
          </p:nvPr>
        </p:nvSpPr>
        <p:spPr>
          <a:xfrm>
            <a:off x="515815" y="266823"/>
            <a:ext cx="11359662" cy="80022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s-CL" dirty="0"/>
              <a:t>ASPECTOS INSTITUCIONALES</a:t>
            </a:r>
          </a:p>
        </p:txBody>
      </p:sp>
      <p:sp>
        <p:nvSpPr>
          <p:cNvPr id="6" name="Subtítulo 5">
            <a:extLst>
              <a:ext uri="{FF2B5EF4-FFF2-40B4-BE49-F238E27FC236}">
                <a16:creationId xmlns:a16="http://schemas.microsoft.com/office/drawing/2014/main" id="{4CD18082-A97B-312D-D4F5-370153CA45FE}"/>
              </a:ext>
            </a:extLst>
          </p:cNvPr>
          <p:cNvSpPr>
            <a:spLocks noGrp="1"/>
          </p:cNvSpPr>
          <p:nvPr>
            <p:ph type="subTitle" idx="1"/>
          </p:nvPr>
        </p:nvSpPr>
        <p:spPr>
          <a:xfrm>
            <a:off x="515815" y="1172307"/>
            <a:ext cx="11359662" cy="5418869"/>
          </a:xfrm>
        </p:spPr>
        <p:style>
          <a:lnRef idx="2">
            <a:schemeClr val="accent2"/>
          </a:lnRef>
          <a:fillRef idx="1">
            <a:schemeClr val="lt1"/>
          </a:fillRef>
          <a:effectRef idx="0">
            <a:schemeClr val="accent2"/>
          </a:effectRef>
          <a:fontRef idx="minor">
            <a:schemeClr val="dk1"/>
          </a:fontRef>
        </p:style>
        <p:txBody>
          <a:bodyPr/>
          <a:lstStyle/>
          <a:p>
            <a:pPr marL="457200" indent="-457200" algn="l">
              <a:buAutoNum type="arabicPeriod"/>
            </a:pPr>
            <a:r>
              <a:rPr lang="es-CL" b="1" dirty="0"/>
              <a:t>SOCIOS ACTIVOS</a:t>
            </a:r>
            <a:r>
              <a:rPr lang="es-CL" dirty="0"/>
              <a:t>. Se ha mantenido el número de socios activos y hemos lamentado el alejamiento de algunos, esencialmente por razones personales. Asimismo, estamos felices de que quienes se han incorporado tienen una enorme disposición para sacar adelante proyectos.   </a:t>
            </a:r>
          </a:p>
          <a:p>
            <a:pPr algn="l"/>
            <a:r>
              <a:rPr lang="es-CL" dirty="0"/>
              <a:t>Se ha confirmado que el número de socios y colaboradores depende del afianzamiento  y reconocimiento institucional. </a:t>
            </a:r>
          </a:p>
          <a:p>
            <a:pPr algn="l"/>
            <a:r>
              <a:rPr lang="es-CL" dirty="0"/>
              <a:t>Por ejemplo, han aumentado los colaboradores y cercanos que nos invitan a participar y que aceptan fácilmente nuestras invitaciones a actividades de APROB. Los proyectos en curso para 2025 tienen, incluso, mayoría de colaboradores que aun no son socios.     </a:t>
            </a:r>
          </a:p>
          <a:p>
            <a:pPr algn="l"/>
            <a:r>
              <a:rPr lang="es-CL" dirty="0"/>
              <a:t>2.</a:t>
            </a:r>
            <a:r>
              <a:rPr lang="es-CL" b="1" dirty="0"/>
              <a:t> FINANCIAMIENTO</a:t>
            </a:r>
            <a:r>
              <a:rPr lang="es-CL" dirty="0"/>
              <a:t>. (cuotas o proyectos) depende de lo que logremos institucionalmente. Entendemos se superó la etapa de mostrar nuestra existencia y podremos desde 2025 esperar lograr otros financiamientos que nos permitirán además mejorar, especialmente, la web.  </a:t>
            </a:r>
          </a:p>
        </p:txBody>
      </p:sp>
    </p:spTree>
    <p:extLst>
      <p:ext uri="{BB962C8B-B14F-4D97-AF65-F5344CB8AC3E}">
        <p14:creationId xmlns:p14="http://schemas.microsoft.com/office/powerpoint/2010/main" val="2849722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CC5B7A-D372-0DF3-4882-FC1372065F00}"/>
              </a:ext>
            </a:extLst>
          </p:cNvPr>
          <p:cNvSpPr>
            <a:spLocks noGrp="1"/>
          </p:cNvSpPr>
          <p:nvPr>
            <p:ph type="title"/>
          </p:nvPr>
        </p:nvSpPr>
        <p:spPr>
          <a:xfrm>
            <a:off x="421341" y="221945"/>
            <a:ext cx="10932459" cy="63649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s-CL" dirty="0"/>
              <a:t>                          Madeja institucional</a:t>
            </a:r>
          </a:p>
        </p:txBody>
      </p:sp>
      <p:sp>
        <p:nvSpPr>
          <p:cNvPr id="3" name="Marcador de contenido 2">
            <a:extLst>
              <a:ext uri="{FF2B5EF4-FFF2-40B4-BE49-F238E27FC236}">
                <a16:creationId xmlns:a16="http://schemas.microsoft.com/office/drawing/2014/main" id="{6D82E06F-4E2A-72F8-1008-B0756B4B40AA}"/>
              </a:ext>
            </a:extLst>
          </p:cNvPr>
          <p:cNvSpPr>
            <a:spLocks noGrp="1"/>
          </p:cNvSpPr>
          <p:nvPr>
            <p:ph idx="1"/>
          </p:nvPr>
        </p:nvSpPr>
        <p:spPr>
          <a:xfrm>
            <a:off x="421341" y="1078192"/>
            <a:ext cx="10932459" cy="5414682"/>
          </a:xfrm>
        </p:spPr>
        <p:style>
          <a:lnRef idx="2">
            <a:schemeClr val="accent2"/>
          </a:lnRef>
          <a:fillRef idx="1">
            <a:schemeClr val="lt1"/>
          </a:fillRef>
          <a:effectRef idx="0">
            <a:schemeClr val="accent2"/>
          </a:effectRef>
          <a:fontRef idx="minor">
            <a:schemeClr val="dk1"/>
          </a:fontRef>
        </p:style>
        <p:txBody>
          <a:bodyPr>
            <a:noAutofit/>
          </a:bodyPr>
          <a:lstStyle/>
          <a:p>
            <a:r>
              <a:rPr lang="es-CL" sz="2400" b="1" dirty="0">
                <a:solidFill>
                  <a:srgbClr val="C00000"/>
                </a:solidFill>
              </a:rPr>
              <a:t>APROB </a:t>
            </a:r>
            <a:r>
              <a:rPr lang="es-CL" sz="2400" dirty="0"/>
              <a:t>sigue las reglas de las instituciones sin fines de Lucro  regidas por el Registro  civil. En nuestros registros se requiere una directiva; un comité revisor de cuentas y un comité de ética.</a:t>
            </a:r>
          </a:p>
          <a:p>
            <a:r>
              <a:rPr lang="es-CL" sz="2400" dirty="0"/>
              <a:t>La directiva  la componen Rafael Urriola Presidente; Loreto Espinoza, secretaria y Gabriela Tello, tesorera.</a:t>
            </a:r>
            <a:r>
              <a:rPr lang="es-ES" sz="2400" dirty="0"/>
              <a:t> </a:t>
            </a:r>
          </a:p>
          <a:p>
            <a:pPr marL="342900" lvl="0" indent="-342900" algn="just">
              <a:lnSpc>
                <a:spcPct val="107000"/>
              </a:lnSpc>
              <a:spcAft>
                <a:spcPts val="800"/>
              </a:spcAft>
              <a:buFont typeface="Symbol" panose="05050102010706020507" pitchFamily="18" charset="2"/>
              <a:buChar char=""/>
            </a:pPr>
            <a:r>
              <a:rPr lang="es-ES" sz="2400" dirty="0"/>
              <a:t>Según el Acta de la Asamblea Ordinaria 2023 de la Asociación para la Promoción del Bienestar (APROB). 27 de abril de 2023 se estableció que la  </a:t>
            </a:r>
            <a:r>
              <a:rPr lang="es-CL" sz="2400" b="1" kern="100" dirty="0">
                <a:effectLst/>
                <a:latin typeface="Calibri" panose="020F0502020204030204" pitchFamily="34" charset="0"/>
                <a:ea typeface="Calibri" panose="020F0502020204030204" pitchFamily="34" charset="0"/>
                <a:cs typeface="Times New Roman" panose="02020603050405020304" pitchFamily="18" charset="0"/>
              </a:rPr>
              <a:t>Comisión Revisora de Cuentas debiese estar integrada por 3 miembros</a:t>
            </a:r>
            <a:r>
              <a:rPr lang="es-CL" sz="2400" kern="100" dirty="0">
                <a:effectLst/>
                <a:latin typeface="Calibri" panose="020F0502020204030204" pitchFamily="34" charset="0"/>
                <a:ea typeface="Calibri" panose="020F0502020204030204" pitchFamily="34" charset="0"/>
                <a:cs typeface="Times New Roman" panose="02020603050405020304" pitchFamily="18" charset="0"/>
              </a:rPr>
              <a:t>:  la Asamblea </a:t>
            </a:r>
            <a:r>
              <a:rPr lang="es-CL" sz="2400" kern="100" dirty="0">
                <a:latin typeface="Calibri" panose="020F0502020204030204" pitchFamily="34" charset="0"/>
                <a:ea typeface="Calibri" panose="020F0502020204030204" pitchFamily="34" charset="0"/>
                <a:cs typeface="Times New Roman" panose="02020603050405020304" pitchFamily="18" charset="0"/>
              </a:rPr>
              <a:t>designó a Carlos </a:t>
            </a:r>
            <a:r>
              <a:rPr lang="es-CL" sz="2400" kern="100" dirty="0" err="1">
                <a:latin typeface="Calibri" panose="020F0502020204030204" pitchFamily="34" charset="0"/>
                <a:ea typeface="Calibri" panose="020F0502020204030204" pitchFamily="34" charset="0"/>
                <a:cs typeface="Times New Roman" panose="02020603050405020304" pitchFamily="18" charset="0"/>
              </a:rPr>
              <a:t>Barthou</a:t>
            </a:r>
            <a:r>
              <a:rPr lang="es-CL" sz="2400" kern="100" dirty="0">
                <a:latin typeface="Calibri" panose="020F0502020204030204" pitchFamily="34" charset="0"/>
                <a:ea typeface="Calibri" panose="020F0502020204030204" pitchFamily="34" charset="0"/>
                <a:cs typeface="Times New Roman" panose="02020603050405020304" pitchFamily="18" charset="0"/>
              </a:rPr>
              <a:t> y Beatriz Saldivia junto con </a:t>
            </a:r>
            <a:r>
              <a:rPr lang="es-CL" sz="2400" kern="100" dirty="0">
                <a:effectLst/>
                <a:latin typeface="Calibri" panose="020F0502020204030204" pitchFamily="34" charset="0"/>
                <a:ea typeface="Calibri" panose="020F0502020204030204" pitchFamily="34" charset="0"/>
                <a:cs typeface="Times New Roman" panose="02020603050405020304" pitchFamily="18" charset="0"/>
              </a:rPr>
              <a:t>Camila Bravo en esta comisión.</a:t>
            </a:r>
          </a:p>
          <a:p>
            <a:r>
              <a:rPr lang="es-CL" sz="2400" b="1" dirty="0">
                <a:effectLst/>
                <a:latin typeface="Calibri" panose="020F0502020204030204" pitchFamily="34" charset="0"/>
                <a:ea typeface="Calibri" panose="020F0502020204030204" pitchFamily="34" charset="0"/>
                <a:cs typeface="Times New Roman" panose="02020603050405020304" pitchFamily="18" charset="0"/>
              </a:rPr>
              <a:t>La Comisión de Ética </a:t>
            </a:r>
            <a:r>
              <a:rPr lang="es-CL" sz="2400" dirty="0">
                <a:effectLst/>
                <a:latin typeface="Calibri" panose="020F0502020204030204" pitchFamily="34" charset="0"/>
                <a:ea typeface="Calibri" panose="020F0502020204030204" pitchFamily="34" charset="0"/>
                <a:cs typeface="Times New Roman" panose="02020603050405020304" pitchFamily="18" charset="0"/>
              </a:rPr>
              <a:t>debía nombrar a sus tres miembros quedando elegidos Leandro Urbina, Juan Pablo delgado y Carolina Guerra.   </a:t>
            </a:r>
            <a:endParaRPr lang="es-CL" sz="2400" dirty="0"/>
          </a:p>
        </p:txBody>
      </p:sp>
    </p:spTree>
    <p:extLst>
      <p:ext uri="{BB962C8B-B14F-4D97-AF65-F5344CB8AC3E}">
        <p14:creationId xmlns:p14="http://schemas.microsoft.com/office/powerpoint/2010/main" val="3768970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A5B80B-D25A-8056-89F9-E1057C4074D5}"/>
              </a:ext>
            </a:extLst>
          </p:cNvPr>
          <p:cNvSpPr>
            <a:spLocks noGrp="1"/>
          </p:cNvSpPr>
          <p:nvPr>
            <p:ph type="title"/>
          </p:nvPr>
        </p:nvSpPr>
        <p:spPr>
          <a:xfrm>
            <a:off x="224118" y="358588"/>
            <a:ext cx="11716870" cy="564777"/>
          </a:xfrm>
        </p:spPr>
        <p:style>
          <a:lnRef idx="2">
            <a:schemeClr val="accent2"/>
          </a:lnRef>
          <a:fillRef idx="1">
            <a:schemeClr val="lt1"/>
          </a:fillRef>
          <a:effectRef idx="0">
            <a:schemeClr val="accent2"/>
          </a:effectRef>
          <a:fontRef idx="minor">
            <a:schemeClr val="dk1"/>
          </a:fontRef>
        </p:style>
        <p:txBody>
          <a:bodyPr>
            <a:noAutofit/>
          </a:bodyPr>
          <a:lstStyle/>
          <a:p>
            <a:br>
              <a:rPr lang="es-MX" sz="2800" b="1" kern="1600" dirty="0">
                <a:effectLst/>
                <a:latin typeface="Arial" panose="020B0604020202020204" pitchFamily="34" charset="0"/>
                <a:ea typeface="SimSun" panose="02010600030101010101" pitchFamily="2" charset="-122"/>
              </a:rPr>
            </a:br>
            <a:r>
              <a:rPr lang="es-MX" sz="2800" b="1" kern="1600" dirty="0">
                <a:solidFill>
                  <a:srgbClr val="C00000"/>
                </a:solidFill>
                <a:effectLst/>
                <a:latin typeface="Arial" panose="020B0604020202020204" pitchFamily="34" charset="0"/>
                <a:ea typeface="SimSun" panose="02010600030101010101" pitchFamily="2" charset="-122"/>
              </a:rPr>
              <a:t>Programa 2025 Área Sistemas de Salud y bienestar de APROB</a:t>
            </a:r>
            <a:br>
              <a:rPr lang="es-CL" sz="2800" b="1" kern="1600" dirty="0">
                <a:effectLst/>
                <a:latin typeface="Arial" panose="020B0604020202020204" pitchFamily="34" charset="0"/>
                <a:ea typeface="SimSun" panose="02010600030101010101" pitchFamily="2" charset="-122"/>
              </a:rPr>
            </a:br>
            <a:endParaRPr lang="es-CL" sz="2800" dirty="0"/>
          </a:p>
        </p:txBody>
      </p:sp>
      <p:sp>
        <p:nvSpPr>
          <p:cNvPr id="3" name="Marcador de contenido 2">
            <a:extLst>
              <a:ext uri="{FF2B5EF4-FFF2-40B4-BE49-F238E27FC236}">
                <a16:creationId xmlns:a16="http://schemas.microsoft.com/office/drawing/2014/main" id="{26C8CA95-6EBA-FD3F-ECF0-A76C7524D6B4}"/>
              </a:ext>
            </a:extLst>
          </p:cNvPr>
          <p:cNvSpPr>
            <a:spLocks noGrp="1"/>
          </p:cNvSpPr>
          <p:nvPr>
            <p:ph idx="1"/>
          </p:nvPr>
        </p:nvSpPr>
        <p:spPr>
          <a:xfrm>
            <a:off x="197224" y="923364"/>
            <a:ext cx="11743764" cy="5576047"/>
          </a:xfrm>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pPr algn="ctr">
              <a:spcBef>
                <a:spcPts val="1200"/>
              </a:spcBef>
              <a:spcAft>
                <a:spcPts val="300"/>
              </a:spcAft>
            </a:pPr>
            <a:r>
              <a:rPr lang="es-MX" sz="1800" b="1" kern="1600" dirty="0">
                <a:effectLst/>
                <a:latin typeface="Arial" panose="020B0604020202020204" pitchFamily="34" charset="0"/>
                <a:ea typeface="SimSun" panose="02010600030101010101" pitchFamily="2" charset="-122"/>
              </a:rPr>
              <a:t> </a:t>
            </a:r>
            <a:endParaRPr lang="es-CL" sz="1800" b="1" kern="1600" dirty="0">
              <a:effectLst/>
              <a:latin typeface="Arial" panose="020B0604020202020204" pitchFamily="34" charset="0"/>
              <a:ea typeface="SimSun" panose="02010600030101010101" pitchFamily="2" charset="-122"/>
            </a:endParaRPr>
          </a:p>
          <a:p>
            <a:pPr algn="just"/>
            <a:r>
              <a:rPr lang="es-MX" sz="9600" b="1" dirty="0">
                <a:effectLst/>
                <a:latin typeface="Calibri" panose="020F0502020204030204" pitchFamily="34" charset="0"/>
                <a:ea typeface="SimSun" panose="02010600030101010101" pitchFamily="2" charset="-122"/>
                <a:cs typeface="Times New Roman" panose="02020603050405020304" pitchFamily="18" charset="0"/>
              </a:rPr>
              <a:t>Objetivos  </a:t>
            </a:r>
            <a:endParaRPr lang="es-CL" sz="9600" b="1" dirty="0">
              <a:effectLst/>
              <a:latin typeface="Calibri" panose="020F0502020204030204" pitchFamily="34" charset="0"/>
              <a:ea typeface="SimSun" panose="02010600030101010101" pitchFamily="2" charset="-122"/>
              <a:cs typeface="Times New Roman" panose="02020603050405020304" pitchFamily="18" charset="0"/>
            </a:endParaRPr>
          </a:p>
          <a:p>
            <a:pPr marL="0" lvl="0" indent="0" algn="just">
              <a:buNone/>
              <a:tabLst>
                <a:tab pos="269875" algn="l"/>
              </a:tabLst>
            </a:pPr>
            <a:r>
              <a:rPr lang="es-MX" sz="9600" dirty="0">
                <a:effectLst/>
                <a:latin typeface="Calibri" panose="020F0502020204030204" pitchFamily="34" charset="0"/>
                <a:ea typeface="SimSun" panose="02010600030101010101" pitchFamily="2" charset="-122"/>
                <a:cs typeface="Times New Roman" panose="02020603050405020304" pitchFamily="18" charset="0"/>
              </a:rPr>
              <a:t>Contribuir a la reflexionar sobre sistemas de salud y bienestar, a partir de columnas, tesis e investigaciones de las y los asociados, a publicar en el boletín semestral.</a:t>
            </a:r>
            <a:endParaRPr lang="es-CL" sz="9600" dirty="0">
              <a:effectLst/>
              <a:latin typeface="Calibri" panose="020F0502020204030204" pitchFamily="34" charset="0"/>
              <a:ea typeface="SimSun" panose="02010600030101010101" pitchFamily="2" charset="-122"/>
              <a:cs typeface="Times New Roman" panose="02020603050405020304" pitchFamily="18" charset="0"/>
            </a:endParaRPr>
          </a:p>
          <a:p>
            <a:pPr marL="0" lvl="0" indent="0" algn="just">
              <a:buNone/>
              <a:tabLst>
                <a:tab pos="269875" algn="l"/>
              </a:tabLst>
            </a:pPr>
            <a:r>
              <a:rPr lang="es-MX" sz="9600" dirty="0">
                <a:latin typeface="Calibri" panose="020F0502020204030204" pitchFamily="34" charset="0"/>
                <a:ea typeface="SimSun" panose="02010600030101010101" pitchFamily="2" charset="-122"/>
                <a:cs typeface="Times New Roman" panose="02020603050405020304" pitchFamily="18" charset="0"/>
              </a:rPr>
              <a:t>R</a:t>
            </a:r>
            <a:r>
              <a:rPr lang="es-MX" sz="9600" dirty="0">
                <a:effectLst/>
                <a:latin typeface="Calibri" panose="020F0502020204030204" pitchFamily="34" charset="0"/>
                <a:ea typeface="SimSun" panose="02010600030101010101" pitchFamily="2" charset="-122"/>
                <a:cs typeface="Times New Roman" panose="02020603050405020304" pitchFamily="18" charset="0"/>
              </a:rPr>
              <a:t>ealizar conversatorios, seminarios y talleres con los temas que se definan en las reuniones de programación con los asociados y colaboradores en colaboración con universidades nacionales e internacionales.</a:t>
            </a:r>
            <a:endParaRPr lang="es-CL" sz="9600" dirty="0">
              <a:effectLst/>
              <a:latin typeface="Calibri" panose="020F0502020204030204" pitchFamily="34" charset="0"/>
              <a:ea typeface="SimSun" panose="02010600030101010101" pitchFamily="2" charset="-122"/>
              <a:cs typeface="Times New Roman" panose="02020603050405020304" pitchFamily="18" charset="0"/>
            </a:endParaRPr>
          </a:p>
          <a:p>
            <a:pPr marL="0" lvl="0" indent="0" algn="just">
              <a:buNone/>
              <a:tabLst>
                <a:tab pos="269875" algn="l"/>
              </a:tabLst>
            </a:pPr>
            <a:r>
              <a:rPr lang="es-MX" sz="9600" dirty="0">
                <a:effectLst/>
                <a:latin typeface="Calibri" panose="020F0502020204030204" pitchFamily="34" charset="0"/>
                <a:ea typeface="SimSun" panose="02010600030101010101" pitchFamily="2" charset="-122"/>
                <a:cs typeface="Times New Roman" panose="02020603050405020304" pitchFamily="18" charset="0"/>
              </a:rPr>
              <a:t>Realización de estudios que permitan contribuir a la generación de conocimiento para el bienestar desde un punto de vista interdisciplinario. </a:t>
            </a:r>
            <a:endParaRPr lang="es-CL" sz="96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es-MX" sz="9600" b="1" dirty="0">
                <a:effectLst/>
                <a:latin typeface="Calibri" panose="020F0502020204030204" pitchFamily="34" charset="0"/>
                <a:ea typeface="SimSun" panose="02010600030101010101" pitchFamily="2" charset="-122"/>
                <a:cs typeface="Times New Roman" panose="02020603050405020304" pitchFamily="18" charset="0"/>
              </a:rPr>
              <a:t>Actividades propuestas:</a:t>
            </a:r>
            <a:endParaRPr lang="es-CL" sz="9600" b="1"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r>
              <a:rPr lang="en-US" sz="960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Para </a:t>
            </a:r>
            <a:r>
              <a:rPr lang="en-US" sz="9600" b="1" dirty="0" err="1">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el</a:t>
            </a:r>
            <a:r>
              <a:rPr lang="en-US" sz="960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 </a:t>
            </a:r>
            <a:r>
              <a:rPr lang="en-US" sz="9600" b="1" dirty="0" err="1">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Objetivo</a:t>
            </a:r>
            <a:r>
              <a:rPr lang="en-US" sz="960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 1 </a:t>
            </a:r>
            <a:r>
              <a:rPr lang="en-US" sz="9600" dirty="0">
                <a:effectLst/>
                <a:latin typeface="Calibri" panose="020F0502020204030204" pitchFamily="34" charset="0"/>
                <a:ea typeface="SimSun" panose="02010600030101010101" pitchFamily="2" charset="-122"/>
                <a:cs typeface="Times New Roman" panose="02020603050405020304" pitchFamily="18" charset="0"/>
              </a:rPr>
              <a:t>- </a:t>
            </a:r>
            <a:r>
              <a:rPr lang="en-US" sz="9600" dirty="0" err="1">
                <a:effectLst/>
                <a:latin typeface="Calibri" panose="020F0502020204030204" pitchFamily="34" charset="0"/>
                <a:ea typeface="SimSun" panose="02010600030101010101" pitchFamily="2" charset="-122"/>
                <a:cs typeface="Times New Roman" panose="02020603050405020304" pitchFamily="18" charset="0"/>
              </a:rPr>
              <a:t>Reflexión</a:t>
            </a:r>
            <a:r>
              <a:rPr lang="en-US" sz="9600" dirty="0">
                <a:effectLst/>
                <a:latin typeface="Calibri" panose="020F0502020204030204" pitchFamily="34" charset="0"/>
                <a:ea typeface="SimSun" panose="02010600030101010101" pitchFamily="2" charset="-122"/>
                <a:cs typeface="Times New Roman" panose="02020603050405020304" pitchFamily="18" charset="0"/>
              </a:rPr>
              <a:t> </a:t>
            </a:r>
            <a:r>
              <a:rPr lang="en-US" sz="9600" dirty="0" err="1">
                <a:effectLst/>
                <a:latin typeface="Calibri" panose="020F0502020204030204" pitchFamily="34" charset="0"/>
                <a:ea typeface="SimSun" panose="02010600030101010101" pitchFamily="2" charset="-122"/>
                <a:cs typeface="Times New Roman" panose="02020603050405020304" pitchFamily="18" charset="0"/>
              </a:rPr>
              <a:t>sobre</a:t>
            </a:r>
            <a:r>
              <a:rPr lang="en-US" sz="9600" dirty="0">
                <a:effectLst/>
                <a:latin typeface="Calibri" panose="020F0502020204030204" pitchFamily="34" charset="0"/>
                <a:ea typeface="SimSun" panose="02010600030101010101" pitchFamily="2" charset="-122"/>
                <a:cs typeface="Times New Roman" panose="02020603050405020304" pitchFamily="18" charset="0"/>
              </a:rPr>
              <a:t> </a:t>
            </a:r>
            <a:r>
              <a:rPr lang="en-US" sz="9600" dirty="0" err="1">
                <a:effectLst/>
                <a:latin typeface="Calibri" panose="020F0502020204030204" pitchFamily="34" charset="0"/>
                <a:ea typeface="SimSun" panose="02010600030101010101" pitchFamily="2" charset="-122"/>
                <a:cs typeface="Times New Roman" panose="02020603050405020304" pitchFamily="18" charset="0"/>
              </a:rPr>
              <a:t>sistemas</a:t>
            </a:r>
            <a:r>
              <a:rPr lang="en-US" sz="9600" dirty="0">
                <a:effectLst/>
                <a:latin typeface="Calibri" panose="020F0502020204030204" pitchFamily="34" charset="0"/>
                <a:ea typeface="SimSun" panose="02010600030101010101" pitchFamily="2" charset="-122"/>
                <a:cs typeface="Times New Roman" panose="02020603050405020304" pitchFamily="18" charset="0"/>
              </a:rPr>
              <a:t> de </a:t>
            </a:r>
            <a:r>
              <a:rPr lang="en-US" sz="9600" dirty="0" err="1">
                <a:effectLst/>
                <a:latin typeface="Calibri" panose="020F0502020204030204" pitchFamily="34" charset="0"/>
                <a:ea typeface="SimSun" panose="02010600030101010101" pitchFamily="2" charset="-122"/>
                <a:cs typeface="Times New Roman" panose="02020603050405020304" pitchFamily="18" charset="0"/>
              </a:rPr>
              <a:t>salud</a:t>
            </a:r>
            <a:r>
              <a:rPr lang="en-US" sz="9600" dirty="0">
                <a:effectLst/>
                <a:latin typeface="Calibri" panose="020F0502020204030204" pitchFamily="34" charset="0"/>
                <a:ea typeface="SimSun" panose="02010600030101010101" pitchFamily="2" charset="-122"/>
                <a:cs typeface="Times New Roman" panose="02020603050405020304" pitchFamily="18" charset="0"/>
              </a:rPr>
              <a:t>:</a:t>
            </a:r>
            <a:endParaRPr lang="es-CL" sz="96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r>
              <a:rPr lang="es-ES" sz="9600" dirty="0">
                <a:effectLst/>
                <a:latin typeface="Calibri" panose="020F0502020204030204" pitchFamily="34" charset="0"/>
                <a:ea typeface="SimSun" panose="02010600030101010101" pitchFamily="2" charset="-122"/>
                <a:cs typeface="Times New Roman" panose="02020603050405020304" pitchFamily="18" charset="0"/>
              </a:rPr>
              <a:t>•	Establecer un calendario editorial semestral con temas prioritarios de acuerdo a la coyuntura de políticas públicas en salud.</a:t>
            </a:r>
          </a:p>
          <a:p>
            <a:pPr marL="0" indent="0">
              <a:buNone/>
            </a:pPr>
            <a:r>
              <a:rPr lang="es-ES" sz="9600" dirty="0">
                <a:effectLst/>
                <a:latin typeface="Calibri" panose="020F0502020204030204" pitchFamily="34" charset="0"/>
                <a:ea typeface="SimSun" panose="02010600030101010101" pitchFamily="2" charset="-122"/>
                <a:cs typeface="Times New Roman" panose="02020603050405020304" pitchFamily="18" charset="0"/>
              </a:rPr>
              <a:t>•	Organizar sesiones bimensuales de discusión donde los asociados presenten ideas de sus temas de interés.</a:t>
            </a:r>
          </a:p>
          <a:p>
            <a:pPr marL="0" indent="0">
              <a:buNone/>
            </a:pPr>
            <a:r>
              <a:rPr lang="es-ES" sz="9600" dirty="0">
                <a:effectLst/>
                <a:latin typeface="Calibri" panose="020F0502020204030204" pitchFamily="34" charset="0"/>
                <a:ea typeface="SimSun" panose="02010600030101010101" pitchFamily="2" charset="-122"/>
                <a:cs typeface="Times New Roman" panose="02020603050405020304" pitchFamily="18" charset="0"/>
              </a:rPr>
              <a:t>•	Crear una biblioteca digital compartida con investigadores de sistemas de salud y bienestar.</a:t>
            </a:r>
          </a:p>
          <a:p>
            <a:pPr marL="0" indent="0">
              <a:buNone/>
            </a:pPr>
            <a:endParaRPr lang="en-US" sz="9600" dirty="0">
              <a:effectLst/>
              <a:latin typeface="Calibri" panose="020F0502020204030204" pitchFamily="34" charset="0"/>
              <a:ea typeface="SimSun" panose="02010600030101010101" pitchFamily="2" charset="-122"/>
              <a:cs typeface="Times New Roman" panose="02020603050405020304" pitchFamily="18" charset="0"/>
            </a:endParaRPr>
          </a:p>
          <a:p>
            <a:endParaRPr lang="es-CL" dirty="0"/>
          </a:p>
        </p:txBody>
      </p:sp>
    </p:spTree>
    <p:extLst>
      <p:ext uri="{BB962C8B-B14F-4D97-AF65-F5344CB8AC3E}">
        <p14:creationId xmlns:p14="http://schemas.microsoft.com/office/powerpoint/2010/main" val="1865582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88BD0-46C0-12E5-6B8D-1D06D7B2DDD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9E10871-DC95-D317-164D-3F796FA426A4}"/>
              </a:ext>
            </a:extLst>
          </p:cNvPr>
          <p:cNvSpPr>
            <a:spLocks noGrp="1"/>
          </p:cNvSpPr>
          <p:nvPr>
            <p:ph type="title"/>
          </p:nvPr>
        </p:nvSpPr>
        <p:spPr>
          <a:xfrm>
            <a:off x="430306" y="358588"/>
            <a:ext cx="10923494" cy="564777"/>
          </a:xfrm>
        </p:spPr>
        <p:style>
          <a:lnRef idx="2">
            <a:schemeClr val="accent2"/>
          </a:lnRef>
          <a:fillRef idx="1">
            <a:schemeClr val="lt1"/>
          </a:fillRef>
          <a:effectRef idx="0">
            <a:schemeClr val="accent2"/>
          </a:effectRef>
          <a:fontRef idx="minor">
            <a:schemeClr val="dk1"/>
          </a:fontRef>
        </p:style>
        <p:txBody>
          <a:bodyPr>
            <a:noAutofit/>
          </a:bodyPr>
          <a:lstStyle/>
          <a:p>
            <a:br>
              <a:rPr lang="es-MX" sz="2800" b="1" kern="1600" dirty="0">
                <a:effectLst/>
                <a:latin typeface="Arial" panose="020B0604020202020204" pitchFamily="34" charset="0"/>
                <a:ea typeface="SimSun" panose="02010600030101010101" pitchFamily="2" charset="-122"/>
              </a:rPr>
            </a:br>
            <a:r>
              <a:rPr lang="es-MX" sz="2800" b="1" kern="1600" dirty="0">
                <a:solidFill>
                  <a:srgbClr val="C00000"/>
                </a:solidFill>
                <a:effectLst/>
                <a:latin typeface="Arial" panose="020B0604020202020204" pitchFamily="34" charset="0"/>
                <a:ea typeface="SimSun" panose="02010600030101010101" pitchFamily="2" charset="-122"/>
              </a:rPr>
              <a:t>Programa 2025 Área Sistemas de Salud y bienestar de APROB</a:t>
            </a:r>
            <a:br>
              <a:rPr lang="es-CL" sz="2800" b="1" kern="1600" dirty="0">
                <a:effectLst/>
                <a:latin typeface="Arial" panose="020B0604020202020204" pitchFamily="34" charset="0"/>
                <a:ea typeface="SimSun" panose="02010600030101010101" pitchFamily="2" charset="-122"/>
              </a:rPr>
            </a:br>
            <a:endParaRPr lang="es-CL" sz="2800" dirty="0"/>
          </a:p>
        </p:txBody>
      </p:sp>
      <p:sp>
        <p:nvSpPr>
          <p:cNvPr id="3" name="Marcador de contenido 2">
            <a:extLst>
              <a:ext uri="{FF2B5EF4-FFF2-40B4-BE49-F238E27FC236}">
                <a16:creationId xmlns:a16="http://schemas.microsoft.com/office/drawing/2014/main" id="{3CF91F87-3368-A57A-3975-7B11CF8CF425}"/>
              </a:ext>
            </a:extLst>
          </p:cNvPr>
          <p:cNvSpPr>
            <a:spLocks noGrp="1"/>
          </p:cNvSpPr>
          <p:nvPr>
            <p:ph idx="1"/>
          </p:nvPr>
        </p:nvSpPr>
        <p:spPr>
          <a:xfrm>
            <a:off x="197224" y="1174376"/>
            <a:ext cx="11743764" cy="5109883"/>
          </a:xfrm>
        </p:spPr>
        <p:style>
          <a:lnRef idx="2">
            <a:schemeClr val="accent2"/>
          </a:lnRef>
          <a:fillRef idx="1">
            <a:schemeClr val="lt1"/>
          </a:fillRef>
          <a:effectRef idx="0">
            <a:schemeClr val="accent2"/>
          </a:effectRef>
          <a:fontRef idx="minor">
            <a:schemeClr val="dk1"/>
          </a:fontRef>
        </p:style>
        <p:txBody>
          <a:bodyPr>
            <a:normAutofit/>
          </a:bodyPr>
          <a:lstStyle/>
          <a:p>
            <a:pPr algn="ctr">
              <a:spcBef>
                <a:spcPts val="1200"/>
              </a:spcBef>
              <a:spcAft>
                <a:spcPts val="300"/>
              </a:spcAft>
            </a:pPr>
            <a:r>
              <a:rPr lang="es-MX" sz="1800" b="1" kern="1600" dirty="0">
                <a:effectLst/>
                <a:latin typeface="Arial" panose="020B0604020202020204" pitchFamily="34" charset="0"/>
                <a:ea typeface="SimSun" panose="02010600030101010101" pitchFamily="2" charset="-122"/>
              </a:rPr>
              <a:t> </a:t>
            </a:r>
            <a:endParaRPr lang="es-CL" sz="1800" b="1" kern="1600" dirty="0">
              <a:effectLst/>
              <a:latin typeface="Arial" panose="020B0604020202020204" pitchFamily="34" charset="0"/>
              <a:ea typeface="SimSun" panose="02010600030101010101" pitchFamily="2" charset="-122"/>
            </a:endParaRPr>
          </a:p>
          <a:p>
            <a:pPr marL="0" indent="0">
              <a:buNone/>
            </a:pPr>
            <a:r>
              <a:rPr lang="en-US" sz="320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Para </a:t>
            </a:r>
            <a:r>
              <a:rPr lang="en-US" sz="3200" b="1" dirty="0" err="1">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el</a:t>
            </a:r>
            <a:r>
              <a:rPr lang="en-US" sz="320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 </a:t>
            </a:r>
            <a:r>
              <a:rPr lang="en-US" sz="3200" b="1" dirty="0" err="1">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Objetivo</a:t>
            </a:r>
            <a:r>
              <a:rPr lang="en-US" sz="320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 </a:t>
            </a:r>
            <a:r>
              <a:rPr lang="es-MX" sz="320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2</a:t>
            </a:r>
            <a:r>
              <a:rPr lang="en-US" sz="320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 </a:t>
            </a:r>
            <a:r>
              <a:rPr lang="en-US" sz="3200" dirty="0">
                <a:effectLst/>
                <a:latin typeface="Calibri" panose="020F0502020204030204" pitchFamily="34" charset="0"/>
                <a:ea typeface="SimSun" panose="02010600030101010101" pitchFamily="2" charset="-122"/>
                <a:cs typeface="Times New Roman" panose="02020603050405020304" pitchFamily="18" charset="0"/>
              </a:rPr>
              <a:t>- </a:t>
            </a:r>
            <a:r>
              <a:rPr lang="en-US" sz="3200" dirty="0" err="1">
                <a:effectLst/>
                <a:latin typeface="Calibri" panose="020F0502020204030204" pitchFamily="34" charset="0"/>
                <a:ea typeface="SimSun" panose="02010600030101010101" pitchFamily="2" charset="-122"/>
                <a:cs typeface="Times New Roman" panose="02020603050405020304" pitchFamily="18" charset="0"/>
              </a:rPr>
              <a:t>Eventos</a:t>
            </a:r>
            <a:r>
              <a:rPr lang="en-US" sz="3200" dirty="0">
                <a:effectLst/>
                <a:latin typeface="Calibri" panose="020F0502020204030204" pitchFamily="34" charset="0"/>
                <a:ea typeface="SimSun" panose="02010600030101010101" pitchFamily="2" charset="-122"/>
                <a:cs typeface="Times New Roman" panose="02020603050405020304" pitchFamily="18" charset="0"/>
              </a:rPr>
              <a:t> </a:t>
            </a:r>
            <a:r>
              <a:rPr lang="en-US" sz="3200" dirty="0" err="1">
                <a:effectLst/>
                <a:latin typeface="Calibri" panose="020F0502020204030204" pitchFamily="34" charset="0"/>
                <a:ea typeface="SimSun" panose="02010600030101010101" pitchFamily="2" charset="-122"/>
                <a:cs typeface="Times New Roman" panose="02020603050405020304" pitchFamily="18" charset="0"/>
              </a:rPr>
              <a:t>académicos</a:t>
            </a:r>
            <a:r>
              <a:rPr lang="en-US" sz="3200" dirty="0">
                <a:effectLst/>
                <a:latin typeface="Calibri" panose="020F0502020204030204" pitchFamily="34" charset="0"/>
                <a:ea typeface="SimSun" panose="02010600030101010101" pitchFamily="2" charset="-122"/>
                <a:cs typeface="Times New Roman" panose="02020603050405020304" pitchFamily="18" charset="0"/>
              </a:rPr>
              <a:t>:</a:t>
            </a:r>
            <a:endParaRPr lang="es-CL" sz="3200" dirty="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US" sz="3200" dirty="0" err="1">
                <a:effectLst/>
                <a:latin typeface="Calibri" panose="020F0502020204030204" pitchFamily="34" charset="0"/>
                <a:ea typeface="SimSun" panose="02010600030101010101" pitchFamily="2" charset="-122"/>
                <a:cs typeface="Symbol" panose="05050102010706020507" pitchFamily="18" charset="2"/>
              </a:rPr>
              <a:t>Establecer</a:t>
            </a:r>
            <a:r>
              <a:rPr lang="en-US" sz="3200" dirty="0">
                <a:effectLst/>
                <a:latin typeface="Calibri" panose="020F0502020204030204" pitchFamily="34" charset="0"/>
                <a:ea typeface="SimSun" panose="02010600030101010101" pitchFamily="2" charset="-122"/>
                <a:cs typeface="Symbol" panose="05050102010706020507" pitchFamily="18" charset="2"/>
              </a:rPr>
              <a:t> </a:t>
            </a:r>
            <a:r>
              <a:rPr lang="en-US" sz="3200" dirty="0" err="1">
                <a:effectLst/>
                <a:latin typeface="Calibri" panose="020F0502020204030204" pitchFamily="34" charset="0"/>
                <a:ea typeface="SimSun" panose="02010600030101010101" pitchFamily="2" charset="-122"/>
                <a:cs typeface="Symbol" panose="05050102010706020507" pitchFamily="18" charset="2"/>
              </a:rPr>
              <a:t>alianzas</a:t>
            </a:r>
            <a:r>
              <a:rPr lang="en-US" sz="3200" dirty="0">
                <a:effectLst/>
                <a:latin typeface="Calibri" panose="020F0502020204030204" pitchFamily="34" charset="0"/>
                <a:ea typeface="SimSun" panose="02010600030101010101" pitchFamily="2" charset="-122"/>
                <a:cs typeface="Symbol" panose="05050102010706020507" pitchFamily="18" charset="2"/>
              </a:rPr>
              <a:t> </a:t>
            </a:r>
            <a:r>
              <a:rPr lang="en-US" sz="3200" dirty="0" err="1">
                <a:effectLst/>
                <a:latin typeface="Calibri" panose="020F0502020204030204" pitchFamily="34" charset="0"/>
                <a:ea typeface="SimSun" panose="02010600030101010101" pitchFamily="2" charset="-122"/>
                <a:cs typeface="Symbol" panose="05050102010706020507" pitchFamily="18" charset="2"/>
              </a:rPr>
              <a:t>formales</a:t>
            </a:r>
            <a:r>
              <a:rPr lang="en-US" sz="3200" dirty="0">
                <a:effectLst/>
                <a:latin typeface="Calibri" panose="020F0502020204030204" pitchFamily="34" charset="0"/>
                <a:ea typeface="SimSun" panose="02010600030101010101" pitchFamily="2" charset="-122"/>
                <a:cs typeface="Symbol" panose="05050102010706020507" pitchFamily="18" charset="2"/>
              </a:rPr>
              <a:t> y/</a:t>
            </a:r>
            <a:r>
              <a:rPr lang="es-MX" sz="3200" dirty="0">
                <a:effectLst/>
                <a:latin typeface="Calibri" panose="020F0502020204030204" pitchFamily="34" charset="0"/>
                <a:ea typeface="SimSun" panose="02010600030101010101" pitchFamily="2" charset="-122"/>
                <a:cs typeface="Symbol" panose="05050102010706020507" pitchFamily="18" charset="2"/>
              </a:rPr>
              <a:t>o convenios </a:t>
            </a:r>
            <a:r>
              <a:rPr lang="en-US" sz="3200" dirty="0">
                <a:effectLst/>
                <a:latin typeface="Calibri" panose="020F0502020204030204" pitchFamily="34" charset="0"/>
                <a:ea typeface="SimSun" panose="02010600030101010101" pitchFamily="2" charset="-122"/>
                <a:cs typeface="Symbol" panose="05050102010706020507" pitchFamily="18" charset="2"/>
              </a:rPr>
              <a:t>con </a:t>
            </a:r>
            <a:r>
              <a:rPr lang="en-US" sz="3200" dirty="0" err="1">
                <a:effectLst/>
                <a:latin typeface="Calibri" panose="020F0502020204030204" pitchFamily="34" charset="0"/>
                <a:ea typeface="SimSun" panose="02010600030101010101" pitchFamily="2" charset="-122"/>
                <a:cs typeface="Symbol" panose="05050102010706020507" pitchFamily="18" charset="2"/>
              </a:rPr>
              <a:t>universidades</a:t>
            </a:r>
            <a:r>
              <a:rPr lang="en-US" sz="3200" dirty="0">
                <a:effectLst/>
                <a:latin typeface="Calibri" panose="020F0502020204030204" pitchFamily="34" charset="0"/>
                <a:ea typeface="SimSun" panose="02010600030101010101" pitchFamily="2" charset="-122"/>
                <a:cs typeface="Symbol" panose="05050102010706020507" pitchFamily="18" charset="2"/>
              </a:rPr>
              <a:t> </a:t>
            </a:r>
            <a:r>
              <a:rPr lang="es-MX" sz="3200" dirty="0">
                <a:effectLst/>
                <a:latin typeface="Calibri" panose="020F0502020204030204" pitchFamily="34" charset="0"/>
                <a:ea typeface="SimSun" panose="02010600030101010101" pitchFamily="2" charset="-122"/>
                <a:cs typeface="Symbol" panose="05050102010706020507" pitchFamily="18" charset="2"/>
              </a:rPr>
              <a:t> nacionales  y de otros países</a:t>
            </a:r>
            <a:endParaRPr lang="es-CL" sz="3200" dirty="0">
              <a:effectLst/>
              <a:latin typeface="Calibri" panose="020F0502020204030204" pitchFamily="34" charset="0"/>
              <a:ea typeface="SimSun" panose="02010600030101010101" pitchFamily="2" charset="-122"/>
              <a:cs typeface="Symbol" panose="05050102010706020507" pitchFamily="18" charset="2"/>
            </a:endParaRPr>
          </a:p>
          <a:p>
            <a:pPr marL="342900" lvl="0" indent="-342900">
              <a:buSzPts val="1000"/>
              <a:buFont typeface="Symbol" panose="05050102010706020507" pitchFamily="18" charset="2"/>
              <a:buChar char=""/>
              <a:tabLst>
                <a:tab pos="457200" algn="l"/>
              </a:tabLst>
            </a:pPr>
            <a:r>
              <a:rPr lang="en-US" sz="3200" dirty="0" err="1">
                <a:effectLst/>
                <a:latin typeface="Calibri" panose="020F0502020204030204" pitchFamily="34" charset="0"/>
                <a:ea typeface="SimSun" panose="02010600030101010101" pitchFamily="2" charset="-122"/>
                <a:cs typeface="Symbol" panose="05050102010706020507" pitchFamily="18" charset="2"/>
              </a:rPr>
              <a:t>Desarrollar</a:t>
            </a:r>
            <a:r>
              <a:rPr lang="en-US" sz="3200" dirty="0">
                <a:effectLst/>
                <a:latin typeface="Calibri" panose="020F0502020204030204" pitchFamily="34" charset="0"/>
                <a:ea typeface="SimSun" panose="02010600030101010101" pitchFamily="2" charset="-122"/>
                <a:cs typeface="Symbol" panose="05050102010706020507" pitchFamily="18" charset="2"/>
              </a:rPr>
              <a:t> un </a:t>
            </a:r>
            <a:r>
              <a:rPr lang="en-US" sz="3200" dirty="0" err="1">
                <a:effectLst/>
                <a:latin typeface="Calibri" panose="020F0502020204030204" pitchFamily="34" charset="0"/>
                <a:ea typeface="SimSun" panose="02010600030101010101" pitchFamily="2" charset="-122"/>
                <a:cs typeface="Symbol" panose="05050102010706020507" pitchFamily="18" charset="2"/>
              </a:rPr>
              <a:t>calendario</a:t>
            </a:r>
            <a:r>
              <a:rPr lang="en-US" sz="3200" dirty="0">
                <a:effectLst/>
                <a:latin typeface="Calibri" panose="020F0502020204030204" pitchFamily="34" charset="0"/>
                <a:ea typeface="SimSun" panose="02010600030101010101" pitchFamily="2" charset="-122"/>
                <a:cs typeface="Symbol" panose="05050102010706020507" pitchFamily="18" charset="2"/>
              </a:rPr>
              <a:t> </a:t>
            </a:r>
            <a:r>
              <a:rPr lang="en-US" sz="3200" dirty="0" err="1">
                <a:effectLst/>
                <a:latin typeface="Calibri" panose="020F0502020204030204" pitchFamily="34" charset="0"/>
                <a:ea typeface="SimSun" panose="02010600030101010101" pitchFamily="2" charset="-122"/>
                <a:cs typeface="Symbol" panose="05050102010706020507" pitchFamily="18" charset="2"/>
              </a:rPr>
              <a:t>anual</a:t>
            </a:r>
            <a:r>
              <a:rPr lang="en-US" sz="3200" dirty="0">
                <a:effectLst/>
                <a:latin typeface="Calibri" panose="020F0502020204030204" pitchFamily="34" charset="0"/>
                <a:ea typeface="SimSun" panose="02010600030101010101" pitchFamily="2" charset="-122"/>
                <a:cs typeface="Symbol" panose="05050102010706020507" pitchFamily="18" charset="2"/>
              </a:rPr>
              <a:t> de </a:t>
            </a:r>
            <a:r>
              <a:rPr lang="en-US" sz="3200" dirty="0" err="1">
                <a:effectLst/>
                <a:latin typeface="Calibri" panose="020F0502020204030204" pitchFamily="34" charset="0"/>
                <a:ea typeface="SimSun" panose="02010600030101010101" pitchFamily="2" charset="-122"/>
                <a:cs typeface="Symbol" panose="05050102010706020507" pitchFamily="18" charset="2"/>
              </a:rPr>
              <a:t>eventos</a:t>
            </a:r>
            <a:r>
              <a:rPr lang="en-US" sz="3200" dirty="0">
                <a:effectLst/>
                <a:latin typeface="Calibri" panose="020F0502020204030204" pitchFamily="34" charset="0"/>
                <a:ea typeface="SimSun" panose="02010600030101010101" pitchFamily="2" charset="-122"/>
                <a:cs typeface="Symbol" panose="05050102010706020507" pitchFamily="18" charset="2"/>
              </a:rPr>
              <a:t> </a:t>
            </a:r>
            <a:r>
              <a:rPr lang="en-US" sz="3200" dirty="0" err="1">
                <a:effectLst/>
                <a:latin typeface="Calibri" panose="020F0502020204030204" pitchFamily="34" charset="0"/>
                <a:ea typeface="SimSun" panose="02010600030101010101" pitchFamily="2" charset="-122"/>
                <a:cs typeface="Symbol" panose="05050102010706020507" pitchFamily="18" charset="2"/>
              </a:rPr>
              <a:t>distribuido</a:t>
            </a:r>
            <a:r>
              <a:rPr lang="en-US" sz="3200" dirty="0">
                <a:effectLst/>
                <a:latin typeface="Calibri" panose="020F0502020204030204" pitchFamily="34" charset="0"/>
                <a:ea typeface="SimSun" panose="02010600030101010101" pitchFamily="2" charset="-122"/>
                <a:cs typeface="Symbol" panose="05050102010706020507" pitchFamily="18" charset="2"/>
              </a:rPr>
              <a:t> </a:t>
            </a:r>
            <a:r>
              <a:rPr lang="en-US" sz="3200" dirty="0" err="1">
                <a:effectLst/>
                <a:latin typeface="Calibri" panose="020F0502020204030204" pitchFamily="34" charset="0"/>
                <a:ea typeface="SimSun" panose="02010600030101010101" pitchFamily="2" charset="-122"/>
                <a:cs typeface="Symbol" panose="05050102010706020507" pitchFamily="18" charset="2"/>
              </a:rPr>
              <a:t>por</a:t>
            </a:r>
            <a:r>
              <a:rPr lang="en-US" sz="3200" dirty="0">
                <a:effectLst/>
                <a:latin typeface="Calibri" panose="020F0502020204030204" pitchFamily="34" charset="0"/>
                <a:ea typeface="SimSun" panose="02010600030101010101" pitchFamily="2" charset="-122"/>
                <a:cs typeface="Symbol" panose="05050102010706020507" pitchFamily="18" charset="2"/>
              </a:rPr>
              <a:t> </a:t>
            </a:r>
            <a:r>
              <a:rPr lang="en-US" sz="3200" dirty="0" err="1">
                <a:effectLst/>
                <a:latin typeface="Calibri" panose="020F0502020204030204" pitchFamily="34" charset="0"/>
                <a:ea typeface="SimSun" panose="02010600030101010101" pitchFamily="2" charset="-122"/>
                <a:cs typeface="Symbol" panose="05050102010706020507" pitchFamily="18" charset="2"/>
              </a:rPr>
              <a:t>temáticas</a:t>
            </a:r>
            <a:r>
              <a:rPr lang="es-MX" sz="3200" dirty="0">
                <a:effectLst/>
                <a:latin typeface="Calibri" panose="020F0502020204030204" pitchFamily="34" charset="0"/>
                <a:ea typeface="SimSun" panose="02010600030101010101" pitchFamily="2" charset="-122"/>
                <a:cs typeface="Symbol" panose="05050102010706020507" pitchFamily="18" charset="2"/>
              </a:rPr>
              <a:t> de interés.</a:t>
            </a:r>
            <a:endParaRPr lang="es-CL" sz="3200" dirty="0">
              <a:effectLst/>
              <a:latin typeface="Calibri" panose="020F0502020204030204" pitchFamily="34" charset="0"/>
              <a:ea typeface="SimSun" panose="02010600030101010101" pitchFamily="2" charset="-122"/>
              <a:cs typeface="Symbol" panose="05050102010706020507" pitchFamily="18" charset="2"/>
            </a:endParaRPr>
          </a:p>
          <a:p>
            <a:pPr marL="0" indent="0">
              <a:buNone/>
            </a:pPr>
            <a:endParaRPr lang="en-US" sz="32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r>
              <a:rPr lang="en-US" sz="320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Para </a:t>
            </a:r>
            <a:r>
              <a:rPr lang="en-US" sz="3200" b="1" dirty="0" err="1">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el</a:t>
            </a:r>
            <a:r>
              <a:rPr lang="en-US" sz="320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 </a:t>
            </a:r>
            <a:r>
              <a:rPr lang="en-US" sz="3200" b="1" dirty="0" err="1">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Objetivo</a:t>
            </a:r>
            <a:r>
              <a:rPr lang="en-US" sz="320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 </a:t>
            </a:r>
            <a:r>
              <a:rPr lang="es-MX" sz="320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3</a:t>
            </a:r>
            <a:r>
              <a:rPr lang="en-US" sz="320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 </a:t>
            </a:r>
            <a:r>
              <a:rPr lang="en-US" sz="3200" dirty="0">
                <a:effectLst/>
                <a:latin typeface="Calibri" panose="020F0502020204030204" pitchFamily="34" charset="0"/>
                <a:ea typeface="SimSun" panose="02010600030101010101" pitchFamily="2" charset="-122"/>
                <a:cs typeface="Times New Roman" panose="02020603050405020304" pitchFamily="18" charset="0"/>
              </a:rPr>
              <a:t>- </a:t>
            </a:r>
            <a:r>
              <a:rPr lang="en-US" sz="3200" dirty="0" err="1">
                <a:effectLst/>
                <a:latin typeface="Calibri" panose="020F0502020204030204" pitchFamily="34" charset="0"/>
                <a:ea typeface="SimSun" panose="02010600030101010101" pitchFamily="2" charset="-122"/>
                <a:cs typeface="Times New Roman" panose="02020603050405020304" pitchFamily="18" charset="0"/>
              </a:rPr>
              <a:t>Estudios</a:t>
            </a:r>
            <a:r>
              <a:rPr lang="en-US" sz="3200" dirty="0">
                <a:effectLst/>
                <a:latin typeface="Calibri" panose="020F0502020204030204" pitchFamily="34" charset="0"/>
                <a:ea typeface="SimSun" panose="02010600030101010101" pitchFamily="2" charset="-122"/>
                <a:cs typeface="Times New Roman" panose="02020603050405020304" pitchFamily="18" charset="0"/>
              </a:rPr>
              <a:t> </a:t>
            </a:r>
            <a:r>
              <a:rPr lang="en-US" sz="3200" dirty="0" err="1">
                <a:effectLst/>
                <a:latin typeface="Calibri" panose="020F0502020204030204" pitchFamily="34" charset="0"/>
                <a:ea typeface="SimSun" panose="02010600030101010101" pitchFamily="2" charset="-122"/>
                <a:cs typeface="Times New Roman" panose="02020603050405020304" pitchFamily="18" charset="0"/>
              </a:rPr>
              <a:t>interdisciplinarios</a:t>
            </a:r>
            <a:r>
              <a:rPr lang="en-US" sz="3200" dirty="0">
                <a:effectLst/>
                <a:latin typeface="Calibri" panose="020F0502020204030204" pitchFamily="34" charset="0"/>
                <a:ea typeface="SimSun" panose="02010600030101010101" pitchFamily="2" charset="-122"/>
                <a:cs typeface="Times New Roman" panose="02020603050405020304" pitchFamily="18" charset="0"/>
              </a:rPr>
              <a:t>:</a:t>
            </a:r>
            <a:endParaRPr lang="es-CL" sz="3200" dirty="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MX" sz="3200" dirty="0">
                <a:effectLst/>
                <a:latin typeface="Calibri" panose="020F0502020204030204" pitchFamily="34" charset="0"/>
                <a:ea typeface="SimSun" panose="02010600030101010101" pitchFamily="2" charset="-122"/>
                <a:cs typeface="Symbol" panose="05050102010706020507" pitchFamily="18" charset="2"/>
              </a:rPr>
              <a:t>Postular y obtener fondos  para investigación.</a:t>
            </a:r>
            <a:endParaRPr lang="es-CL" sz="3200" dirty="0">
              <a:effectLst/>
              <a:latin typeface="Calibri" panose="020F0502020204030204" pitchFamily="34" charset="0"/>
              <a:ea typeface="SimSun" panose="02010600030101010101" pitchFamily="2" charset="-122"/>
              <a:cs typeface="Symbol" panose="05050102010706020507" pitchFamily="18" charset="2"/>
            </a:endParaRPr>
          </a:p>
          <a:p>
            <a:pPr marL="0" indent="0">
              <a:buNone/>
            </a:pPr>
            <a:endParaRPr lang="en-US" sz="3200" dirty="0">
              <a:effectLst/>
              <a:latin typeface="Calibri" panose="020F0502020204030204" pitchFamily="34" charset="0"/>
              <a:ea typeface="SimSun" panose="02010600030101010101" pitchFamily="2" charset="-122"/>
              <a:cs typeface="Times New Roman" panose="02020603050405020304" pitchFamily="18" charset="0"/>
            </a:endParaRPr>
          </a:p>
          <a:p>
            <a:endParaRPr lang="es-CL" dirty="0"/>
          </a:p>
        </p:txBody>
      </p:sp>
    </p:spTree>
    <p:extLst>
      <p:ext uri="{BB962C8B-B14F-4D97-AF65-F5344CB8AC3E}">
        <p14:creationId xmlns:p14="http://schemas.microsoft.com/office/powerpoint/2010/main" val="1670262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FA55E-0527-7592-E0D6-2DAC4651BD4C}"/>
              </a:ext>
            </a:extLst>
          </p:cNvPr>
          <p:cNvSpPr>
            <a:spLocks noGrp="1"/>
          </p:cNvSpPr>
          <p:nvPr>
            <p:ph type="title"/>
          </p:nvPr>
        </p:nvSpPr>
        <p:spPr/>
        <p:txBody>
          <a:bodyPr/>
          <a:lstStyle/>
          <a:p>
            <a:r>
              <a:rPr lang="es-MX" sz="3600" b="1" dirty="0">
                <a:solidFill>
                  <a:srgbClr val="C00000"/>
                </a:solidFill>
                <a:effectLst/>
                <a:latin typeface="Calibri" panose="020F0502020204030204" pitchFamily="34" charset="0"/>
                <a:ea typeface="Calibri" panose="020F0502020204030204" pitchFamily="34" charset="0"/>
              </a:rPr>
              <a:t>     AREA DE PERSONAS MAYORES Y BIENESTAR</a:t>
            </a:r>
            <a:br>
              <a:rPr lang="es-CL" sz="4400" dirty="0">
                <a:effectLst/>
                <a:latin typeface="Calibri" panose="020F0502020204030204" pitchFamily="34" charset="0"/>
                <a:ea typeface="Calibri" panose="020F0502020204030204" pitchFamily="34" charset="0"/>
              </a:rPr>
            </a:br>
            <a:endParaRPr lang="es-CL" dirty="0"/>
          </a:p>
        </p:txBody>
      </p:sp>
      <p:sp>
        <p:nvSpPr>
          <p:cNvPr id="3" name="Marcador de contenido 2">
            <a:extLst>
              <a:ext uri="{FF2B5EF4-FFF2-40B4-BE49-F238E27FC236}">
                <a16:creationId xmlns:a16="http://schemas.microsoft.com/office/drawing/2014/main" id="{E37345DD-F685-C98E-B43E-487D6AA377DF}"/>
              </a:ext>
            </a:extLst>
          </p:cNvPr>
          <p:cNvSpPr>
            <a:spLocks noGrp="1"/>
          </p:cNvSpPr>
          <p:nvPr>
            <p:ph idx="1"/>
          </p:nvPr>
        </p:nvSpPr>
        <p:spPr>
          <a:xfrm>
            <a:off x="441511" y="1027906"/>
            <a:ext cx="11165541" cy="5593977"/>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buNone/>
            </a:pPr>
            <a:r>
              <a:rPr lang="es-MX" b="1" dirty="0">
                <a:solidFill>
                  <a:srgbClr val="C00000"/>
                </a:solidFill>
                <a:effectLst/>
                <a:latin typeface="Calibri" panose="020F0502020204030204" pitchFamily="34" charset="0"/>
                <a:ea typeface="Calibri" panose="020F0502020204030204" pitchFamily="34" charset="0"/>
              </a:rPr>
              <a:t>OBJETIVO:</a:t>
            </a:r>
            <a:endParaRPr lang="es-CL" b="1" dirty="0">
              <a:solidFill>
                <a:srgbClr val="C00000"/>
              </a:solidFill>
              <a:effectLst/>
              <a:latin typeface="Calibri" panose="020F0502020204030204" pitchFamily="34" charset="0"/>
              <a:ea typeface="Calibri" panose="020F0502020204030204" pitchFamily="34" charset="0"/>
            </a:endParaRPr>
          </a:p>
          <a:p>
            <a:pPr marL="0" indent="0">
              <a:buNone/>
            </a:pPr>
            <a:r>
              <a:rPr lang="es-MX" b="1" dirty="0">
                <a:effectLst/>
                <a:latin typeface="Calibri" panose="020F0502020204030204" pitchFamily="34" charset="0"/>
                <a:ea typeface="Calibri" panose="020F0502020204030204" pitchFamily="34" charset="0"/>
              </a:rPr>
              <a:t>Promover y generar un espacio de conocimiento, reflexión y debate que permita visualizar la problemática de las personas mayores en nuestra sociedad.</a:t>
            </a:r>
          </a:p>
          <a:p>
            <a:pPr marL="0" indent="0">
              <a:buNone/>
            </a:pPr>
            <a:endParaRPr lang="es-CL" b="1" dirty="0">
              <a:effectLst/>
              <a:latin typeface="Calibri" panose="020F0502020204030204" pitchFamily="34" charset="0"/>
              <a:ea typeface="Calibri" panose="020F0502020204030204" pitchFamily="34" charset="0"/>
            </a:endParaRPr>
          </a:p>
          <a:p>
            <a:pPr marL="0" indent="0">
              <a:buNone/>
            </a:pPr>
            <a:r>
              <a:rPr lang="es-MX" b="1" dirty="0">
                <a:solidFill>
                  <a:srgbClr val="C00000"/>
                </a:solidFill>
                <a:effectLst/>
                <a:latin typeface="Calibri" panose="020F0502020204030204" pitchFamily="34" charset="0"/>
                <a:ea typeface="Calibri" panose="020F0502020204030204" pitchFamily="34" charset="0"/>
              </a:rPr>
              <a:t>ACCIONES Y ACTIVIDADES PROGRAMADAS PARA EL AÑO 2025,</a:t>
            </a:r>
            <a:endParaRPr lang="es-CL" b="1" dirty="0">
              <a:solidFill>
                <a:srgbClr val="C00000"/>
              </a:solidFill>
              <a:effectLst/>
              <a:latin typeface="Calibri" panose="020F0502020204030204" pitchFamily="34" charset="0"/>
              <a:ea typeface="Calibri" panose="020F0502020204030204" pitchFamily="34" charset="0"/>
            </a:endParaRPr>
          </a:p>
          <a:p>
            <a:pPr marL="0" indent="0">
              <a:buNone/>
            </a:pPr>
            <a:r>
              <a:rPr lang="es-MX" b="1" dirty="0">
                <a:solidFill>
                  <a:srgbClr val="C00000"/>
                </a:solidFill>
                <a:effectLst/>
                <a:latin typeface="Calibri" panose="020F0502020204030204" pitchFamily="34" charset="0"/>
                <a:ea typeface="Calibri" panose="020F0502020204030204" pitchFamily="34" charset="0"/>
              </a:rPr>
              <a:t> </a:t>
            </a:r>
            <a:endParaRPr lang="es-CL" b="1" dirty="0">
              <a:solidFill>
                <a:srgbClr val="C00000"/>
              </a:solidFill>
              <a:effectLst/>
              <a:latin typeface="Calibri" panose="020F0502020204030204" pitchFamily="34" charset="0"/>
              <a:ea typeface="Calibri" panose="020F0502020204030204" pitchFamily="34" charset="0"/>
            </a:endParaRPr>
          </a:p>
          <a:p>
            <a:pPr marL="0" indent="0">
              <a:buNone/>
            </a:pPr>
            <a:r>
              <a:rPr lang="es-MX" b="1" dirty="0">
                <a:effectLst/>
                <a:latin typeface="Calibri" panose="020F0502020204030204" pitchFamily="34" charset="0"/>
                <a:ea typeface="Calibri" panose="020F0502020204030204" pitchFamily="34" charset="0"/>
              </a:rPr>
              <a:t>1.- Continuar y mejorar la búsqueda de artículos relacionados a la temática para difundir en nuestros asociados.  </a:t>
            </a:r>
            <a:endParaRPr lang="es-CL" b="1" dirty="0">
              <a:effectLst/>
              <a:latin typeface="Calibri" panose="020F0502020204030204" pitchFamily="34" charset="0"/>
              <a:ea typeface="Calibri" panose="020F0502020204030204" pitchFamily="34" charset="0"/>
            </a:endParaRPr>
          </a:p>
          <a:p>
            <a:pPr marL="0" indent="0">
              <a:buNone/>
            </a:pPr>
            <a:r>
              <a:rPr lang="es-MX" b="1" dirty="0">
                <a:effectLst/>
                <a:latin typeface="Calibri" panose="020F0502020204030204" pitchFamily="34" charset="0"/>
                <a:ea typeface="Calibri" panose="020F0502020204030204" pitchFamily="34" charset="0"/>
              </a:rPr>
              <a:t> </a:t>
            </a:r>
            <a:endParaRPr lang="es-CL" b="1" dirty="0">
              <a:effectLst/>
              <a:latin typeface="Calibri" panose="020F0502020204030204" pitchFamily="34" charset="0"/>
              <a:ea typeface="Calibri" panose="020F0502020204030204" pitchFamily="34" charset="0"/>
            </a:endParaRPr>
          </a:p>
          <a:p>
            <a:pPr marL="0" indent="0">
              <a:buNone/>
            </a:pPr>
            <a:r>
              <a:rPr lang="es-MX" b="1" dirty="0">
                <a:effectLst/>
                <a:latin typeface="Calibri" panose="020F0502020204030204" pitchFamily="34" charset="0"/>
                <a:ea typeface="Calibri" panose="020F0502020204030204" pitchFamily="34" charset="0"/>
              </a:rPr>
              <a:t>2.- Contactar a otras organizaciones orientadas en el trabajo con persona mayores, para conocer su experiencia. Elaborar un catastro dinámico. </a:t>
            </a:r>
          </a:p>
          <a:p>
            <a:pPr marL="0" indent="0">
              <a:buNone/>
            </a:pPr>
            <a:r>
              <a:rPr lang="es-MX" b="1" dirty="0">
                <a:effectLst/>
                <a:latin typeface="Calibri" panose="020F0502020204030204" pitchFamily="34" charset="0"/>
                <a:ea typeface="Calibri" panose="020F0502020204030204" pitchFamily="34" charset="0"/>
              </a:rPr>
              <a:t>3.- Publicaciones</a:t>
            </a:r>
            <a:r>
              <a:rPr lang="es-ES" b="1" dirty="0">
                <a:effectLst/>
                <a:latin typeface="Calibri" panose="020F0502020204030204" pitchFamily="34" charset="0"/>
                <a:ea typeface="Calibri" panose="020F0502020204030204" pitchFamily="34" charset="0"/>
              </a:rPr>
              <a:t>.- Publicar al menos un artículo trimestral, escrito por un socio de APROB sobre PM, en la revista El Desenfoque</a:t>
            </a:r>
          </a:p>
          <a:p>
            <a:pPr marL="0" indent="0">
              <a:buNone/>
            </a:pPr>
            <a:endParaRPr lang="es-ES" b="1" dirty="0">
              <a:effectLst/>
              <a:latin typeface="Calibri" panose="020F0502020204030204" pitchFamily="34" charset="0"/>
              <a:ea typeface="Calibri" panose="020F0502020204030204" pitchFamily="34" charset="0"/>
            </a:endParaRPr>
          </a:p>
          <a:p>
            <a:pPr marL="0" indent="0">
              <a:buNone/>
            </a:pPr>
            <a:r>
              <a:rPr lang="es-ES" b="1" dirty="0">
                <a:effectLst/>
                <a:latin typeface="Calibri" panose="020F0502020204030204" pitchFamily="34" charset="0"/>
                <a:ea typeface="Calibri" panose="020F0502020204030204" pitchFamily="34" charset="0"/>
              </a:rPr>
              <a:t>4.- Gestionar y organizar con la directiva de APROB, un foro sobre la reforma de pensiones, una vez que se publique esta ley</a:t>
            </a:r>
          </a:p>
          <a:p>
            <a:pPr marL="0" indent="0">
              <a:buNone/>
            </a:pPr>
            <a:endParaRPr lang="es-ES" b="1" dirty="0">
              <a:effectLst/>
              <a:latin typeface="Calibri" panose="020F0502020204030204" pitchFamily="34" charset="0"/>
              <a:ea typeface="Calibri" panose="020F0502020204030204" pitchFamily="34" charset="0"/>
            </a:endParaRPr>
          </a:p>
          <a:p>
            <a:pPr marL="0" indent="0">
              <a:buNone/>
            </a:pPr>
            <a:r>
              <a:rPr lang="es-ES" b="1" dirty="0">
                <a:effectLst/>
                <a:latin typeface="Calibri" panose="020F0502020204030204" pitchFamily="34" charset="0"/>
                <a:ea typeface="Calibri" panose="020F0502020204030204" pitchFamily="34" charset="0"/>
              </a:rPr>
              <a:t>5,. Colaborar en la organización y difusión de las acciones y actividades de las otras áreas de APROB.</a:t>
            </a:r>
          </a:p>
          <a:p>
            <a:pPr marL="0" indent="0">
              <a:buNone/>
            </a:pPr>
            <a:endParaRPr lang="es-CL" dirty="0"/>
          </a:p>
        </p:txBody>
      </p:sp>
    </p:spTree>
    <p:extLst>
      <p:ext uri="{BB962C8B-B14F-4D97-AF65-F5344CB8AC3E}">
        <p14:creationId xmlns:p14="http://schemas.microsoft.com/office/powerpoint/2010/main" val="552800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72F3AE-B911-040E-E6BC-89BCDACC3B5E}"/>
              </a:ext>
            </a:extLst>
          </p:cNvPr>
          <p:cNvSpPr>
            <a:spLocks noGrp="1"/>
          </p:cNvSpPr>
          <p:nvPr>
            <p:ph type="title"/>
          </p:nvPr>
        </p:nvSpPr>
        <p:spPr>
          <a:xfrm>
            <a:off x="441511" y="365126"/>
            <a:ext cx="11165541" cy="710640"/>
          </a:xfrm>
        </p:spPr>
        <p:style>
          <a:lnRef idx="2">
            <a:schemeClr val="accent2"/>
          </a:lnRef>
          <a:fillRef idx="1">
            <a:schemeClr val="lt1"/>
          </a:fillRef>
          <a:effectRef idx="0">
            <a:schemeClr val="accent2"/>
          </a:effectRef>
          <a:fontRef idx="minor">
            <a:schemeClr val="dk1"/>
          </a:fontRef>
        </p:style>
        <p:txBody>
          <a:bodyPr>
            <a:noAutofit/>
          </a:bodyPr>
          <a:lstStyle/>
          <a:p>
            <a:pPr algn="ctr"/>
            <a:br>
              <a:rPr lang="es-CL" sz="3600" b="1" kern="0" dirty="0">
                <a:effectLst/>
                <a:latin typeface="Calibri" panose="020F0502020204030204" pitchFamily="34" charset="0"/>
                <a:ea typeface="Times New Roman" panose="02020603050405020304" pitchFamily="18" charset="0"/>
                <a:cs typeface="Calibri" panose="020F0502020204030204" pitchFamily="34" charset="0"/>
              </a:rPr>
            </a:br>
            <a:r>
              <a:rPr lang="es-CL" sz="3600" b="1"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Programa Medioambiente y bienestar 2025</a:t>
            </a:r>
            <a:br>
              <a:rPr lang="es-CL"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s-CL" sz="3600" dirty="0"/>
          </a:p>
        </p:txBody>
      </p:sp>
      <p:sp>
        <p:nvSpPr>
          <p:cNvPr id="7" name="Marcador de contenido 2">
            <a:extLst>
              <a:ext uri="{FF2B5EF4-FFF2-40B4-BE49-F238E27FC236}">
                <a16:creationId xmlns:a16="http://schemas.microsoft.com/office/drawing/2014/main" id="{0EF22280-53B7-EFA7-BF51-45785F7B566F}"/>
              </a:ext>
            </a:extLst>
          </p:cNvPr>
          <p:cNvSpPr>
            <a:spLocks noGrp="1"/>
          </p:cNvSpPr>
          <p:nvPr>
            <p:ph idx="1"/>
          </p:nvPr>
        </p:nvSpPr>
        <p:spPr>
          <a:xfrm>
            <a:off x="441511" y="1027906"/>
            <a:ext cx="11165541" cy="5593977"/>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s-MX" b="1" dirty="0">
                <a:solidFill>
                  <a:srgbClr val="C00000"/>
                </a:solidFill>
                <a:effectLst/>
                <a:latin typeface="Calibri" panose="020F0502020204030204" pitchFamily="34" charset="0"/>
                <a:ea typeface="Calibri" panose="020F0502020204030204" pitchFamily="34" charset="0"/>
              </a:rPr>
              <a:t>OBJETIVO:</a:t>
            </a:r>
            <a:endParaRPr lang="es-CL" b="1" dirty="0">
              <a:solidFill>
                <a:srgbClr val="C00000"/>
              </a:solidFill>
              <a:effectLst/>
              <a:latin typeface="Calibri" panose="020F0502020204030204" pitchFamily="34" charset="0"/>
              <a:ea typeface="Calibri" panose="020F0502020204030204" pitchFamily="34" charset="0"/>
            </a:endParaRPr>
          </a:p>
          <a:p>
            <a:pPr marL="342900" indent="-342900">
              <a:buAutoNum type="arabicPeriod"/>
            </a:pPr>
            <a:r>
              <a:rPr lang="es-CL" sz="1800" b="1" kern="0" dirty="0" err="1">
                <a:effectLst/>
                <a:latin typeface="Calibri" panose="020F0502020204030204" pitchFamily="34" charset="0"/>
                <a:ea typeface="Times New Roman" panose="02020603050405020304" pitchFamily="18" charset="0"/>
              </a:rPr>
              <a:t>Dashboard</a:t>
            </a:r>
            <a:r>
              <a:rPr lang="es-CL" sz="1800" b="1" kern="0" dirty="0">
                <a:effectLst/>
                <a:latin typeface="Calibri" panose="020F0502020204030204" pitchFamily="34" charset="0"/>
                <a:ea typeface="Times New Roman" panose="02020603050405020304" pitchFamily="18" charset="0"/>
              </a:rPr>
              <a:t> de Calor Extremo y Salud </a:t>
            </a:r>
            <a:br>
              <a:rPr lang="es-CL" sz="1800" kern="0" dirty="0">
                <a:effectLst/>
                <a:latin typeface="Calibri" panose="020F0502020204030204" pitchFamily="34" charset="0"/>
                <a:ea typeface="Times New Roman" panose="02020603050405020304" pitchFamily="18" charset="0"/>
              </a:rPr>
            </a:br>
            <a:r>
              <a:rPr lang="es-CL" sz="1800" b="1" kern="0" dirty="0">
                <a:effectLst/>
                <a:latin typeface="Calibri" panose="020F0502020204030204" pitchFamily="34" charset="0"/>
                <a:ea typeface="Times New Roman" panose="02020603050405020304" pitchFamily="18" charset="0"/>
              </a:rPr>
              <a:t>Objetivo:</a:t>
            </a:r>
            <a:br>
              <a:rPr lang="es-CL" sz="1800" kern="0" dirty="0">
                <a:effectLst/>
                <a:latin typeface="Calibri" panose="020F0502020204030204" pitchFamily="34" charset="0"/>
                <a:ea typeface="Times New Roman" panose="02020603050405020304" pitchFamily="18" charset="0"/>
              </a:rPr>
            </a:br>
            <a:r>
              <a:rPr lang="es-CL" sz="1800" kern="0" dirty="0">
                <a:effectLst/>
                <a:latin typeface="Calibri" panose="020F0502020204030204" pitchFamily="34" charset="0"/>
                <a:ea typeface="Times New Roman" panose="02020603050405020304" pitchFamily="18" charset="0"/>
              </a:rPr>
              <a:t>Implementar una herramienta interactiva que integre mapas y análisis estadísticos —incluyendo estudios de correlación y modelos de regresión— para el monitoreo en tiempo real de las temperaturas extremas y la evaluación de sus impactos en la salud, para ser publicada en la página web de APROB.</a:t>
            </a:r>
          </a:p>
          <a:p>
            <a:r>
              <a:rPr lang="es-CL" sz="1800" b="1" kern="0" dirty="0">
                <a:effectLst/>
                <a:latin typeface="Calibri" panose="020F0502020204030204" pitchFamily="34" charset="0"/>
                <a:ea typeface="Times New Roman" panose="02020603050405020304" pitchFamily="18" charset="0"/>
                <a:cs typeface="Calibri" panose="020F0502020204030204" pitchFamily="34" charset="0"/>
              </a:rPr>
              <a:t>2. Diplomado en Salud y Medio Ambiente</a:t>
            </a:r>
            <a:br>
              <a:rPr lang="es-CL" sz="1800" kern="0" dirty="0">
                <a:effectLst/>
                <a:latin typeface="Calibri" panose="020F0502020204030204" pitchFamily="34" charset="0"/>
                <a:ea typeface="Times New Roman" panose="02020603050405020304" pitchFamily="18" charset="0"/>
                <a:cs typeface="Calibri" panose="020F0502020204030204" pitchFamily="34" charset="0"/>
              </a:rPr>
            </a:br>
            <a:r>
              <a:rPr lang="es-CL" sz="1800" i="1" kern="0" dirty="0">
                <a:effectLst/>
                <a:latin typeface="Calibri" panose="020F0502020204030204" pitchFamily="34" charset="0"/>
                <a:ea typeface="Times New Roman" panose="02020603050405020304" pitchFamily="18" charset="0"/>
                <a:cs typeface="Calibri" panose="020F0502020204030204" pitchFamily="34" charset="0"/>
              </a:rPr>
              <a:t>(Convenio con la UAUH – Universidad Academia de Humanismo Cristiano)</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CL" sz="1800" b="1" kern="0" dirty="0">
                <a:effectLst/>
                <a:latin typeface="Calibri" panose="020F0502020204030204" pitchFamily="34" charset="0"/>
                <a:ea typeface="Times New Roman" panose="02020603050405020304" pitchFamily="18" charset="0"/>
                <a:cs typeface="Calibri" panose="020F0502020204030204" pitchFamily="34" charset="0"/>
              </a:rPr>
              <a:t>Objetivo:</a:t>
            </a:r>
            <a:br>
              <a:rPr lang="es-CL" sz="1800" kern="0" dirty="0">
                <a:effectLst/>
                <a:latin typeface="Calibri" panose="020F0502020204030204" pitchFamily="34" charset="0"/>
                <a:ea typeface="Times New Roman" panose="02020603050405020304" pitchFamily="18" charset="0"/>
                <a:cs typeface="Calibri" panose="020F0502020204030204" pitchFamily="34" charset="0"/>
              </a:rPr>
            </a:br>
            <a:r>
              <a:rPr lang="es-CL" sz="1800" kern="0" dirty="0">
                <a:effectLst/>
                <a:latin typeface="Calibri" panose="020F0502020204030204" pitchFamily="34" charset="0"/>
                <a:ea typeface="Times New Roman" panose="02020603050405020304" pitchFamily="18" charset="0"/>
                <a:cs typeface="Calibri" panose="020F0502020204030204" pitchFamily="34" charset="0"/>
              </a:rPr>
              <a:t>Ofrecer una formación de postgrado interdisciplinaria que aborde los efectos en la salud derivados del cambio climático y otros riesgos ambientales, promoviendo la integración de conocimientos teóricos y prácticos.</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CL" sz="1800" b="1" kern="0" dirty="0">
                <a:effectLst/>
                <a:latin typeface="Calibri" panose="020F0502020204030204" pitchFamily="34" charset="0"/>
                <a:ea typeface="Times New Roman" panose="02020603050405020304" pitchFamily="18" charset="0"/>
                <a:cs typeface="Calibri" panose="020F0502020204030204" pitchFamily="34" charset="0"/>
              </a:rPr>
              <a:t>Equipo Coordinador:</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L" sz="1800" b="1" kern="0" dirty="0">
                <a:effectLst/>
                <a:latin typeface="Calibri" panose="020F0502020204030204" pitchFamily="34" charset="0"/>
                <a:ea typeface="Times New Roman" panose="02020603050405020304" pitchFamily="18" charset="0"/>
                <a:cs typeface="Calibri" panose="020F0502020204030204" pitchFamily="34" charset="0"/>
              </a:rPr>
              <a:t>Coordinación General:</a:t>
            </a:r>
            <a:r>
              <a:rPr lang="es-CL" sz="1800" kern="0" dirty="0">
                <a:effectLst/>
                <a:latin typeface="Calibri" panose="020F0502020204030204" pitchFamily="34" charset="0"/>
                <a:ea typeface="Times New Roman" panose="02020603050405020304" pitchFamily="18" charset="0"/>
                <a:cs typeface="Calibri" panose="020F0502020204030204" pitchFamily="34" charset="0"/>
              </a:rPr>
              <a:t> Loreto Espinoza</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s-CL" sz="1800" b="1" kern="0" dirty="0">
                <a:effectLst/>
                <a:latin typeface="Calibri" panose="020F0502020204030204" pitchFamily="34" charset="0"/>
                <a:ea typeface="Times New Roman" panose="02020603050405020304" pitchFamily="18" charset="0"/>
                <a:cs typeface="Calibri" panose="020F0502020204030204" pitchFamily="34" charset="0"/>
              </a:rPr>
              <a:t>Participantes Académicos:</a:t>
            </a:r>
            <a:r>
              <a:rPr lang="es-CL" sz="1800" kern="0" dirty="0">
                <a:effectLst/>
                <a:latin typeface="Calibri" panose="020F0502020204030204" pitchFamily="34" charset="0"/>
                <a:ea typeface="Times New Roman" panose="02020603050405020304" pitchFamily="18" charset="0"/>
                <a:cs typeface="Calibri" panose="020F0502020204030204" pitchFamily="34" charset="0"/>
              </a:rPr>
              <a:t> Diana Lezcano, Juan Pablo Delgado y Julio Sarmiento</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L" dirty="0"/>
          </a:p>
        </p:txBody>
      </p:sp>
    </p:spTree>
    <p:extLst>
      <p:ext uri="{BB962C8B-B14F-4D97-AF65-F5344CB8AC3E}">
        <p14:creationId xmlns:p14="http://schemas.microsoft.com/office/powerpoint/2010/main" val="1257221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A3DF2-8E55-4058-0388-DAD80BDA05E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5D70EAF-706E-6638-792D-204955FA42F0}"/>
              </a:ext>
            </a:extLst>
          </p:cNvPr>
          <p:cNvSpPr>
            <a:spLocks noGrp="1"/>
          </p:cNvSpPr>
          <p:nvPr>
            <p:ph type="title"/>
          </p:nvPr>
        </p:nvSpPr>
        <p:spPr>
          <a:xfrm>
            <a:off x="441511" y="365126"/>
            <a:ext cx="11165541" cy="710640"/>
          </a:xfrm>
        </p:spPr>
        <p:style>
          <a:lnRef idx="2">
            <a:schemeClr val="accent2"/>
          </a:lnRef>
          <a:fillRef idx="1">
            <a:schemeClr val="lt1"/>
          </a:fillRef>
          <a:effectRef idx="0">
            <a:schemeClr val="accent2"/>
          </a:effectRef>
          <a:fontRef idx="minor">
            <a:schemeClr val="dk1"/>
          </a:fontRef>
        </p:style>
        <p:txBody>
          <a:bodyPr>
            <a:noAutofit/>
          </a:bodyPr>
          <a:lstStyle/>
          <a:p>
            <a:pPr algn="ctr"/>
            <a:br>
              <a:rPr lang="es-CL" sz="3600" b="1" kern="0" dirty="0">
                <a:effectLst/>
                <a:latin typeface="Calibri" panose="020F0502020204030204" pitchFamily="34" charset="0"/>
                <a:ea typeface="Times New Roman" panose="02020603050405020304" pitchFamily="18" charset="0"/>
                <a:cs typeface="Calibri" panose="020F0502020204030204" pitchFamily="34" charset="0"/>
              </a:rPr>
            </a:br>
            <a:r>
              <a:rPr lang="es-CL" sz="3600" b="1"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Programa Medioambiente y bienestar 2025</a:t>
            </a:r>
            <a:br>
              <a:rPr lang="es-CL"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s-CL" sz="3600" dirty="0"/>
          </a:p>
        </p:txBody>
      </p:sp>
      <p:sp>
        <p:nvSpPr>
          <p:cNvPr id="7" name="Marcador de contenido 2">
            <a:extLst>
              <a:ext uri="{FF2B5EF4-FFF2-40B4-BE49-F238E27FC236}">
                <a16:creationId xmlns:a16="http://schemas.microsoft.com/office/drawing/2014/main" id="{35B543E0-F3C5-F9AF-2ABF-81DAE8666573}"/>
              </a:ext>
            </a:extLst>
          </p:cNvPr>
          <p:cNvSpPr>
            <a:spLocks noGrp="1"/>
          </p:cNvSpPr>
          <p:nvPr>
            <p:ph idx="1"/>
          </p:nvPr>
        </p:nvSpPr>
        <p:spPr>
          <a:xfrm>
            <a:off x="441511" y="1027906"/>
            <a:ext cx="11165541" cy="5593977"/>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s-CL" sz="1800" b="1" kern="0" dirty="0">
                <a:effectLst/>
                <a:latin typeface="Calibri" panose="020F0502020204030204" pitchFamily="34" charset="0"/>
                <a:ea typeface="Times New Roman" panose="02020603050405020304" pitchFamily="18" charset="0"/>
                <a:cs typeface="Calibri" panose="020F0502020204030204" pitchFamily="34" charset="0"/>
              </a:rPr>
              <a:t>3. </a:t>
            </a:r>
            <a:r>
              <a:rPr lang="es-CL" sz="1800" b="1" kern="0" dirty="0" err="1">
                <a:effectLst/>
                <a:latin typeface="Calibri" panose="020F0502020204030204" pitchFamily="34" charset="0"/>
                <a:ea typeface="Times New Roman" panose="02020603050405020304" pitchFamily="18" charset="0"/>
                <a:cs typeface="Calibri" panose="020F0502020204030204" pitchFamily="34" charset="0"/>
              </a:rPr>
              <a:t>Policy</a:t>
            </a:r>
            <a:r>
              <a:rPr lang="es-CL" sz="1800" b="1" kern="0" dirty="0">
                <a:effectLst/>
                <a:latin typeface="Calibri" panose="020F0502020204030204" pitchFamily="34" charset="0"/>
                <a:ea typeface="Times New Roman" panose="02020603050405020304" pitchFamily="18" charset="0"/>
                <a:cs typeface="Calibri" panose="020F0502020204030204" pitchFamily="34" charset="0"/>
              </a:rPr>
              <a:t> </a:t>
            </a:r>
            <a:r>
              <a:rPr lang="es-CL" sz="1800" b="1" kern="0" dirty="0" err="1">
                <a:effectLst/>
                <a:latin typeface="Calibri" panose="020F0502020204030204" pitchFamily="34" charset="0"/>
                <a:ea typeface="Times New Roman" panose="02020603050405020304" pitchFamily="18" charset="0"/>
                <a:cs typeface="Calibri" panose="020F0502020204030204" pitchFamily="34" charset="0"/>
              </a:rPr>
              <a:t>Brief</a:t>
            </a:r>
            <a:r>
              <a:rPr lang="es-CL" sz="1800" b="1" kern="0" dirty="0">
                <a:effectLst/>
                <a:latin typeface="Calibri" panose="020F0502020204030204" pitchFamily="34" charset="0"/>
                <a:ea typeface="Times New Roman" panose="02020603050405020304" pitchFamily="18" charset="0"/>
                <a:cs typeface="Calibri" panose="020F0502020204030204" pitchFamily="34" charset="0"/>
              </a:rPr>
              <a:t> y Boletín Trimestral de Medio Ambiente y Políticas Públicas Comparadas</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CL" sz="1800" b="1" kern="0" dirty="0">
                <a:effectLst/>
                <a:latin typeface="Calibri" panose="020F0502020204030204" pitchFamily="34" charset="0"/>
                <a:ea typeface="Times New Roman" panose="02020603050405020304" pitchFamily="18" charset="0"/>
                <a:cs typeface="Calibri" panose="020F0502020204030204" pitchFamily="34" charset="0"/>
              </a:rPr>
              <a:t>Objetivo:</a:t>
            </a:r>
            <a:br>
              <a:rPr lang="es-CL" sz="1800" kern="0" dirty="0">
                <a:effectLst/>
                <a:latin typeface="Calibri" panose="020F0502020204030204" pitchFamily="34" charset="0"/>
                <a:ea typeface="Times New Roman" panose="02020603050405020304" pitchFamily="18" charset="0"/>
                <a:cs typeface="Calibri" panose="020F0502020204030204" pitchFamily="34" charset="0"/>
              </a:rPr>
            </a:br>
            <a:r>
              <a:rPr lang="es-CL" sz="1800" kern="0" dirty="0">
                <a:effectLst/>
                <a:latin typeface="Calibri" panose="020F0502020204030204" pitchFamily="34" charset="0"/>
                <a:ea typeface="Times New Roman" panose="02020603050405020304" pitchFamily="18" charset="0"/>
                <a:cs typeface="Calibri" panose="020F0502020204030204" pitchFamily="34" charset="0"/>
              </a:rPr>
              <a:t>Elaborar un documento breve tipo boletín, emitido cada cuatro meses, que sintetice investigaciones y comparativas internacionales para proponer recomendaciones estratégicas dirigidas a la formulación de políticas públicas locales y nacionales.</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CL" sz="1800" b="1" kern="0" dirty="0">
                <a:effectLst/>
                <a:latin typeface="Calibri" panose="020F0502020204030204" pitchFamily="34" charset="0"/>
                <a:ea typeface="Times New Roman" panose="02020603050405020304" pitchFamily="18" charset="0"/>
                <a:cs typeface="Calibri" panose="020F0502020204030204" pitchFamily="34" charset="0"/>
              </a:rPr>
              <a:t>Responsable:</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CL" sz="1800" b="1" kern="0" dirty="0">
                <a:effectLst/>
                <a:latin typeface="Calibri" panose="020F0502020204030204" pitchFamily="34" charset="0"/>
                <a:ea typeface="Times New Roman" panose="02020603050405020304" pitchFamily="18" charset="0"/>
                <a:cs typeface="Calibri" panose="020F0502020204030204" pitchFamily="34" charset="0"/>
              </a:rPr>
              <a:t>4. Boletín Mensual de Análisis de Noticias Medioambientales</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CL" sz="1800" b="1" kern="0" dirty="0">
                <a:effectLst/>
                <a:latin typeface="Calibri" panose="020F0502020204030204" pitchFamily="34" charset="0"/>
                <a:ea typeface="Times New Roman" panose="02020603050405020304" pitchFamily="18" charset="0"/>
                <a:cs typeface="Calibri" panose="020F0502020204030204" pitchFamily="34" charset="0"/>
              </a:rPr>
              <a:t>Objetivo:</a:t>
            </a:r>
            <a:br>
              <a:rPr lang="es-CL" sz="1800" kern="0" dirty="0">
                <a:effectLst/>
                <a:latin typeface="Calibri" panose="020F0502020204030204" pitchFamily="34" charset="0"/>
                <a:ea typeface="Times New Roman" panose="02020603050405020304" pitchFamily="18" charset="0"/>
                <a:cs typeface="Calibri" panose="020F0502020204030204" pitchFamily="34" charset="0"/>
              </a:rPr>
            </a:br>
            <a:r>
              <a:rPr lang="es-CL" sz="1800" kern="0" dirty="0">
                <a:effectLst/>
                <a:latin typeface="Calibri" panose="020F0502020204030204" pitchFamily="34" charset="0"/>
                <a:ea typeface="Times New Roman" panose="02020603050405020304" pitchFamily="18" charset="0"/>
                <a:cs typeface="Calibri" panose="020F0502020204030204" pitchFamily="34" charset="0"/>
              </a:rPr>
              <a:t>Difundir información clara y accesible sobre la situación ambiental mediante una publicación infográfica mensual que incluya análisis de noticias, medición de huella de carbono y otros indicadores clave.</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CL" sz="1800" b="1" kern="0" dirty="0">
                <a:effectLst/>
                <a:latin typeface="Calibri" panose="020F0502020204030204" pitchFamily="34" charset="0"/>
                <a:ea typeface="Times New Roman" panose="02020603050405020304" pitchFamily="18" charset="0"/>
                <a:cs typeface="Calibri" panose="020F0502020204030204" pitchFamily="34" charset="0"/>
              </a:rPr>
              <a:t>5. Postulación al FONIS (o GORE 8%)</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algn="just"/>
            <a:r>
              <a:rPr lang="es-CL" sz="1800" kern="0" dirty="0">
                <a:effectLst/>
                <a:latin typeface="Calibri" panose="020F0502020204030204" pitchFamily="34" charset="0"/>
                <a:ea typeface="Times New Roman" panose="02020603050405020304" pitchFamily="18" charset="0"/>
                <a:cs typeface="Calibri" panose="020F0502020204030204" pitchFamily="34" charset="0"/>
              </a:rPr>
              <a:t>a. Desarrollar en profundidad la investigación sobre los efectos del calor extremo en las consultas de urgencia por salud mental, cardiovascular y respiratoria en la RM, </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CL" sz="1800" b="1" kern="0" dirty="0">
                <a:effectLst/>
                <a:latin typeface="Calibri" panose="020F0502020204030204" pitchFamily="34" charset="0"/>
                <a:ea typeface="Times New Roman" panose="02020603050405020304" pitchFamily="18" charset="0"/>
                <a:cs typeface="Calibri" panose="020F0502020204030204" pitchFamily="34" charset="0"/>
              </a:rPr>
              <a:t> </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CL" sz="1800" b="1" kern="0" dirty="0">
                <a:effectLst/>
                <a:latin typeface="Calibri" panose="020F0502020204030204" pitchFamily="34" charset="0"/>
                <a:ea typeface="Times New Roman" panose="02020603050405020304" pitchFamily="18" charset="0"/>
                <a:cs typeface="Calibri" panose="020F0502020204030204" pitchFamily="34" charset="0"/>
              </a:rPr>
              <a:t>Equipo Coordinador:</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s-CL" sz="1800" b="1" kern="0" dirty="0">
                <a:effectLst/>
                <a:latin typeface="Calibri" panose="020F0502020204030204" pitchFamily="34" charset="0"/>
                <a:ea typeface="Times New Roman" panose="02020603050405020304" pitchFamily="18" charset="0"/>
                <a:cs typeface="Calibri" panose="020F0502020204030204" pitchFamily="34" charset="0"/>
              </a:rPr>
              <a:t>Coordinación General:</a:t>
            </a:r>
            <a:r>
              <a:rPr lang="es-CL" sz="1800" kern="0" dirty="0">
                <a:effectLst/>
                <a:latin typeface="Calibri" panose="020F0502020204030204" pitchFamily="34" charset="0"/>
                <a:ea typeface="Times New Roman" panose="02020603050405020304" pitchFamily="18" charset="0"/>
                <a:cs typeface="Calibri" panose="020F0502020204030204" pitchFamily="34" charset="0"/>
              </a:rPr>
              <a:t> Loreto Espinoza</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s-CL" sz="1800" b="1" kern="0" dirty="0">
                <a:effectLst/>
                <a:latin typeface="Calibri" panose="020F0502020204030204" pitchFamily="34" charset="0"/>
                <a:ea typeface="Times New Roman" panose="02020603050405020304" pitchFamily="18" charset="0"/>
                <a:cs typeface="Calibri" panose="020F0502020204030204" pitchFamily="34" charset="0"/>
              </a:rPr>
              <a:t>Participantes Académicos:</a:t>
            </a:r>
            <a:r>
              <a:rPr lang="es-CL" sz="1800" kern="0" dirty="0">
                <a:effectLst/>
                <a:latin typeface="Calibri" panose="020F0502020204030204" pitchFamily="34" charset="0"/>
                <a:ea typeface="Times New Roman" panose="02020603050405020304" pitchFamily="18" charset="0"/>
                <a:cs typeface="Calibri" panose="020F0502020204030204" pitchFamily="34" charset="0"/>
              </a:rPr>
              <a:t> Diana Lezcano, Juan Pablo Delgado y Julio Sarmiento</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CL" sz="1800" kern="0" dirty="0">
                <a:effectLst/>
                <a:latin typeface="Calibri" panose="020F0502020204030204" pitchFamily="34" charset="0"/>
                <a:ea typeface="Times New Roman" panose="02020603050405020304" pitchFamily="18" charset="0"/>
              </a:rPr>
              <a:t>Coordinación y elaboración a cargo de Diana Lezcano</a:t>
            </a:r>
            <a:endParaRPr lang="es-CL" dirty="0"/>
          </a:p>
        </p:txBody>
      </p:sp>
    </p:spTree>
    <p:extLst>
      <p:ext uri="{BB962C8B-B14F-4D97-AF65-F5344CB8AC3E}">
        <p14:creationId xmlns:p14="http://schemas.microsoft.com/office/powerpoint/2010/main" val="392454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9405C-B5EA-C6DA-0937-1FAD8F8342B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73C6D4C-D5FB-8E91-DDB8-E29467C2C638}"/>
              </a:ext>
            </a:extLst>
          </p:cNvPr>
          <p:cNvSpPr>
            <a:spLocks noGrp="1"/>
          </p:cNvSpPr>
          <p:nvPr>
            <p:ph type="title"/>
          </p:nvPr>
        </p:nvSpPr>
        <p:spPr>
          <a:xfrm>
            <a:off x="441511" y="365126"/>
            <a:ext cx="11165541" cy="710640"/>
          </a:xfrm>
        </p:spPr>
        <p:style>
          <a:lnRef idx="2">
            <a:schemeClr val="accent2"/>
          </a:lnRef>
          <a:fillRef idx="1">
            <a:schemeClr val="lt1"/>
          </a:fillRef>
          <a:effectRef idx="0">
            <a:schemeClr val="accent2"/>
          </a:effectRef>
          <a:fontRef idx="minor">
            <a:schemeClr val="dk1"/>
          </a:fontRef>
        </p:style>
        <p:txBody>
          <a:bodyPr>
            <a:noAutofit/>
          </a:bodyPr>
          <a:lstStyle/>
          <a:p>
            <a:pPr algn="ctr"/>
            <a:br>
              <a:rPr lang="es-CL" sz="3600" b="1" kern="0" dirty="0">
                <a:effectLst/>
                <a:latin typeface="Calibri" panose="020F0502020204030204" pitchFamily="34" charset="0"/>
                <a:ea typeface="Times New Roman" panose="02020603050405020304" pitchFamily="18" charset="0"/>
                <a:cs typeface="Calibri" panose="020F0502020204030204" pitchFamily="34" charset="0"/>
              </a:rPr>
            </a:br>
            <a:r>
              <a:rPr lang="es-CL" sz="3600" b="1"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Programa Medioambiente y bienestar 2025</a:t>
            </a:r>
            <a:br>
              <a:rPr lang="es-CL"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s-CL" sz="3600" dirty="0"/>
          </a:p>
        </p:txBody>
      </p:sp>
      <p:sp>
        <p:nvSpPr>
          <p:cNvPr id="7" name="Marcador de contenido 2">
            <a:extLst>
              <a:ext uri="{FF2B5EF4-FFF2-40B4-BE49-F238E27FC236}">
                <a16:creationId xmlns:a16="http://schemas.microsoft.com/office/drawing/2014/main" id="{1C64AF37-0D83-4801-B709-FD26C4598A00}"/>
              </a:ext>
            </a:extLst>
          </p:cNvPr>
          <p:cNvSpPr>
            <a:spLocks noGrp="1"/>
          </p:cNvSpPr>
          <p:nvPr>
            <p:ph idx="1"/>
          </p:nvPr>
        </p:nvSpPr>
        <p:spPr>
          <a:xfrm>
            <a:off x="441511" y="1027906"/>
            <a:ext cx="11165541" cy="5593977"/>
          </a:xfrm>
        </p:spPr>
        <p:style>
          <a:lnRef idx="2">
            <a:schemeClr val="accent2"/>
          </a:lnRef>
          <a:fillRef idx="1">
            <a:schemeClr val="lt1"/>
          </a:fillRef>
          <a:effectRef idx="0">
            <a:schemeClr val="accent2"/>
          </a:effectRef>
          <a:fontRef idx="minor">
            <a:schemeClr val="dk1"/>
          </a:fontRef>
        </p:style>
        <p:txBody>
          <a:bodyPr>
            <a:normAutofit/>
          </a:bodyPr>
          <a:lstStyle/>
          <a:p>
            <a:r>
              <a:rPr lang="es-CL" sz="1800" b="1" kern="0" dirty="0">
                <a:effectLst/>
                <a:latin typeface="Calibri" panose="020F0502020204030204" pitchFamily="34" charset="0"/>
                <a:ea typeface="Times New Roman" panose="02020603050405020304" pitchFamily="18" charset="0"/>
                <a:cs typeface="Calibri" panose="020F0502020204030204" pitchFamily="34" charset="0"/>
              </a:rPr>
              <a:t>. </a:t>
            </a:r>
            <a:r>
              <a:rPr lang="es-CL" b="1" kern="0" dirty="0">
                <a:effectLst/>
                <a:latin typeface="Calibri" panose="020F0502020204030204" pitchFamily="34" charset="0"/>
                <a:ea typeface="Times New Roman" panose="02020603050405020304" pitchFamily="18" charset="0"/>
                <a:cs typeface="Calibri" panose="020F0502020204030204" pitchFamily="34" charset="0"/>
              </a:rPr>
              <a:t>Convenios de Colaboración Comunitaria</a:t>
            </a:r>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CL" kern="0" dirty="0">
                <a:effectLst/>
                <a:latin typeface="Calibri" panose="020F0502020204030204" pitchFamily="34" charset="0"/>
                <a:ea typeface="Times New Roman" panose="02020603050405020304" pitchFamily="18" charset="0"/>
                <a:cs typeface="Calibri" panose="020F0502020204030204" pitchFamily="34" charset="0"/>
              </a:rPr>
              <a:t>Se realizará un piloto con ECOSS de Barrios, en colaboración con la Dirección de Extensión de la Facultad de Medicina de la Universidad de Chile y dirigentes locales </a:t>
            </a:r>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CL" kern="0" dirty="0">
                <a:effectLst/>
                <a:latin typeface="Calibri" panose="020F0502020204030204" pitchFamily="34" charset="0"/>
                <a:ea typeface="Times New Roman" panose="02020603050405020304" pitchFamily="18" charset="0"/>
                <a:cs typeface="Calibri" panose="020F0502020204030204" pitchFamily="34" charset="0"/>
              </a:rPr>
              <a:t> </a:t>
            </a:r>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CL" b="1" kern="0" dirty="0">
                <a:effectLst/>
                <a:latin typeface="Calibri" panose="020F0502020204030204" pitchFamily="34" charset="0"/>
                <a:ea typeface="Times New Roman" panose="02020603050405020304" pitchFamily="18" charset="0"/>
                <a:cs typeface="Calibri" panose="020F0502020204030204" pitchFamily="34" charset="0"/>
              </a:rPr>
              <a:t>7. Producción Científica</a:t>
            </a:r>
            <a:endParaRPr lang="es-CL" kern="100" dirty="0">
              <a:latin typeface="Calibri" panose="020F0502020204030204" pitchFamily="34" charset="0"/>
              <a:ea typeface="Calibri" panose="020F0502020204030204" pitchFamily="34" charset="0"/>
              <a:cs typeface="Times New Roman" panose="02020603050405020304" pitchFamily="18" charset="0"/>
            </a:endParaRPr>
          </a:p>
          <a:p>
            <a:r>
              <a:rPr lang="es-CL" b="1" kern="0" dirty="0">
                <a:effectLst/>
                <a:latin typeface="Calibri" panose="020F0502020204030204" pitchFamily="34" charset="0"/>
                <a:ea typeface="Times New Roman" panose="02020603050405020304" pitchFamily="18" charset="0"/>
                <a:cs typeface="Calibri" panose="020F0502020204030204" pitchFamily="34" charset="0"/>
              </a:rPr>
              <a:t>Objetivo:</a:t>
            </a:r>
            <a:br>
              <a:rPr lang="es-CL" kern="0" dirty="0">
                <a:effectLst/>
                <a:latin typeface="Calibri" panose="020F0502020204030204" pitchFamily="34" charset="0"/>
                <a:ea typeface="Times New Roman" panose="02020603050405020304" pitchFamily="18" charset="0"/>
                <a:cs typeface="Calibri" panose="020F0502020204030204" pitchFamily="34" charset="0"/>
              </a:rPr>
            </a:br>
            <a:r>
              <a:rPr lang="es-CL" kern="0" dirty="0">
                <a:effectLst/>
                <a:latin typeface="Calibri" panose="020F0502020204030204" pitchFamily="34" charset="0"/>
                <a:ea typeface="Times New Roman" panose="02020603050405020304" pitchFamily="18" charset="0"/>
                <a:cs typeface="Calibri" panose="020F0502020204030204" pitchFamily="34" charset="0"/>
              </a:rPr>
              <a:t>Generar al menos una publicación relacionada con temas de salud en la revista </a:t>
            </a:r>
            <a:r>
              <a:rPr lang="es-CL" i="1" kern="0" dirty="0">
                <a:effectLst/>
                <a:latin typeface="Calibri" panose="020F0502020204030204" pitchFamily="34" charset="0"/>
                <a:ea typeface="Times New Roman" panose="02020603050405020304" pitchFamily="18" charset="0"/>
                <a:cs typeface="Calibri" panose="020F0502020204030204" pitchFamily="34" charset="0"/>
              </a:rPr>
              <a:t>Sistemas de Salud y Bienestar Colectivo</a:t>
            </a:r>
            <a:r>
              <a:rPr lang="es-CL" kern="0" dirty="0">
                <a:effectLst/>
                <a:latin typeface="Calibri" panose="020F0502020204030204" pitchFamily="34" charset="0"/>
                <a:ea typeface="Times New Roman" panose="02020603050405020304" pitchFamily="18" charset="0"/>
                <a:cs typeface="Calibri" panose="020F0502020204030204" pitchFamily="34" charset="0"/>
              </a:rPr>
              <a:t> durante el año 2025, fundamentadas en los análisis y experiencias desarrollados en el área.</a:t>
            </a:r>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CL"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s-CL" dirty="0"/>
          </a:p>
        </p:txBody>
      </p:sp>
    </p:spTree>
    <p:extLst>
      <p:ext uri="{BB962C8B-B14F-4D97-AF65-F5344CB8AC3E}">
        <p14:creationId xmlns:p14="http://schemas.microsoft.com/office/powerpoint/2010/main" val="3638608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CECB24-4846-7CE9-9CB2-1948BAA525A6}"/>
              </a:ext>
            </a:extLst>
          </p:cNvPr>
          <p:cNvSpPr>
            <a:spLocks noGrp="1"/>
          </p:cNvSpPr>
          <p:nvPr>
            <p:ph type="title"/>
          </p:nvPr>
        </p:nvSpPr>
        <p:spPr>
          <a:xfrm>
            <a:off x="838200" y="365126"/>
            <a:ext cx="10515600" cy="741004"/>
          </a:xfr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fontScale="90000"/>
          </a:bodyPr>
          <a:lstStyle/>
          <a:p>
            <a:r>
              <a:rPr lang="es-CL" dirty="0"/>
              <a:t>   </a:t>
            </a:r>
            <a:r>
              <a:rPr lang="es-CL" sz="3600" b="1" dirty="0">
                <a:solidFill>
                  <a:srgbClr val="C00000"/>
                </a:solidFill>
              </a:rPr>
              <a:t>NACE APROB </a:t>
            </a:r>
            <a:r>
              <a:rPr lang="es-CL" sz="3100" b="1" dirty="0">
                <a:solidFill>
                  <a:srgbClr val="C00000"/>
                </a:solidFill>
              </a:rPr>
              <a:t>legalmente</a:t>
            </a:r>
            <a:r>
              <a:rPr lang="es-CL" sz="3600" b="1" dirty="0">
                <a:solidFill>
                  <a:srgbClr val="C00000"/>
                </a:solidFill>
              </a:rPr>
              <a:t>  EL 22 DE MARZO DE 2023</a:t>
            </a:r>
          </a:p>
        </p:txBody>
      </p:sp>
      <p:pic>
        <p:nvPicPr>
          <p:cNvPr id="4" name="Imagen 3">
            <a:extLst>
              <a:ext uri="{FF2B5EF4-FFF2-40B4-BE49-F238E27FC236}">
                <a16:creationId xmlns:a16="http://schemas.microsoft.com/office/drawing/2014/main" id="{0894951B-E10E-A961-BADD-D621806220AA}"/>
              </a:ext>
            </a:extLst>
          </p:cNvPr>
          <p:cNvPicPr>
            <a:picLocks noChangeAspect="1"/>
          </p:cNvPicPr>
          <p:nvPr/>
        </p:nvPicPr>
        <p:blipFill>
          <a:blip r:embed="rId2"/>
          <a:stretch>
            <a:fillRect/>
          </a:stretch>
        </p:blipFill>
        <p:spPr>
          <a:xfrm>
            <a:off x="1293113" y="1324186"/>
            <a:ext cx="10060687" cy="4767777"/>
          </a:xfrm>
          <a:prstGeom prst="rect">
            <a:avLst/>
          </a:prstGeom>
        </p:spPr>
      </p:pic>
    </p:spTree>
    <p:extLst>
      <p:ext uri="{BB962C8B-B14F-4D97-AF65-F5344CB8AC3E}">
        <p14:creationId xmlns:p14="http://schemas.microsoft.com/office/powerpoint/2010/main" val="2898395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58E21-8EF2-1565-8628-CF7C81E51D1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036B6DF-0620-3304-FD1C-C4CCE2510365}"/>
              </a:ext>
            </a:extLst>
          </p:cNvPr>
          <p:cNvSpPr>
            <a:spLocks noGrp="1"/>
          </p:cNvSpPr>
          <p:nvPr>
            <p:ph type="title"/>
          </p:nvPr>
        </p:nvSpPr>
        <p:spPr>
          <a:xfrm>
            <a:off x="441511" y="365126"/>
            <a:ext cx="11165541" cy="710640"/>
          </a:xfrm>
        </p:spPr>
        <p:style>
          <a:lnRef idx="2">
            <a:schemeClr val="accent2"/>
          </a:lnRef>
          <a:fillRef idx="1">
            <a:schemeClr val="lt1"/>
          </a:fillRef>
          <a:effectRef idx="0">
            <a:schemeClr val="accent2"/>
          </a:effectRef>
          <a:fontRef idx="minor">
            <a:schemeClr val="dk1"/>
          </a:fontRef>
        </p:style>
        <p:txBody>
          <a:bodyPr>
            <a:noAutofit/>
          </a:bodyPr>
          <a:lstStyle/>
          <a:p>
            <a:pPr algn="ctr"/>
            <a:br>
              <a:rPr lang="es-CL" sz="3600" b="1" kern="0" dirty="0">
                <a:effectLst/>
                <a:latin typeface="Calibri" panose="020F0502020204030204" pitchFamily="34" charset="0"/>
                <a:ea typeface="Times New Roman" panose="02020603050405020304" pitchFamily="18" charset="0"/>
                <a:cs typeface="Calibri" panose="020F0502020204030204" pitchFamily="34" charset="0"/>
              </a:rPr>
            </a:br>
            <a:r>
              <a:rPr lang="es-CL" sz="3600" b="1"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Programa Macroeconomía y bienestar 2025</a:t>
            </a:r>
            <a:br>
              <a:rPr lang="es-CL"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s-CL" sz="3600" dirty="0"/>
          </a:p>
        </p:txBody>
      </p:sp>
      <p:sp>
        <p:nvSpPr>
          <p:cNvPr id="7" name="Marcador de contenido 2">
            <a:extLst>
              <a:ext uri="{FF2B5EF4-FFF2-40B4-BE49-F238E27FC236}">
                <a16:creationId xmlns:a16="http://schemas.microsoft.com/office/drawing/2014/main" id="{90351D21-F8AC-877F-F32F-3182CEE9A7BD}"/>
              </a:ext>
            </a:extLst>
          </p:cNvPr>
          <p:cNvSpPr>
            <a:spLocks noGrp="1"/>
          </p:cNvSpPr>
          <p:nvPr>
            <p:ph idx="1"/>
          </p:nvPr>
        </p:nvSpPr>
        <p:spPr>
          <a:xfrm>
            <a:off x="441511" y="1027906"/>
            <a:ext cx="11165541" cy="5593977"/>
          </a:xfrm>
        </p:spPr>
        <p:style>
          <a:lnRef idx="2">
            <a:schemeClr val="accent2"/>
          </a:lnRef>
          <a:fillRef idx="1">
            <a:schemeClr val="lt1"/>
          </a:fillRef>
          <a:effectRef idx="0">
            <a:schemeClr val="accent2"/>
          </a:effectRef>
          <a:fontRef idx="minor">
            <a:schemeClr val="dk1"/>
          </a:fontRef>
        </p:style>
        <p:txBody>
          <a:bodyPr>
            <a:normAutofit/>
          </a:bodyPr>
          <a:lstStyle/>
          <a:p>
            <a:pPr marL="342900" lvl="0" indent="-342900" algn="just">
              <a:lnSpc>
                <a:spcPct val="115000"/>
              </a:lnSpc>
              <a:buFont typeface="+mj-lt"/>
              <a:buAutoNum type="arabicPeriod"/>
            </a:pPr>
            <a:r>
              <a:rPr lang="es-CL" sz="2000" b="1" kern="100" dirty="0">
                <a:effectLst/>
                <a:latin typeface="Aptos" panose="020B0004020202020204" pitchFamily="34" charset="0"/>
                <a:ea typeface="Aptos" panose="020B0004020202020204" pitchFamily="34" charset="0"/>
                <a:cs typeface="Times New Roman" panose="02020603050405020304" pitchFamily="18" charset="0"/>
              </a:rPr>
              <a:t>Mantener el nivel tecno político del boletín de precios y coyuntura con énfasis en el debate de las variables que influyen en el bienestar.</a:t>
            </a:r>
          </a:p>
          <a:p>
            <a:pPr marL="342900" lvl="0" indent="-342900" algn="just">
              <a:lnSpc>
                <a:spcPct val="115000"/>
              </a:lnSpc>
              <a:buFont typeface="+mj-lt"/>
              <a:buAutoNum type="arabicPeriod"/>
            </a:pPr>
            <a:r>
              <a:rPr lang="es-CL" sz="2000" b="1" kern="100" dirty="0">
                <a:effectLst/>
                <a:latin typeface="Aptos" panose="020B0004020202020204" pitchFamily="34" charset="0"/>
                <a:ea typeface="Aptos" panose="020B0004020202020204" pitchFamily="34" charset="0"/>
                <a:cs typeface="Times New Roman" panose="02020603050405020304" pitchFamily="18" charset="0"/>
              </a:rPr>
              <a:t>Desarrollar un </a:t>
            </a:r>
            <a:r>
              <a:rPr lang="es-CL" sz="2000" b="1" kern="100" dirty="0" err="1">
                <a:effectLst/>
                <a:latin typeface="Aptos" panose="020B0004020202020204" pitchFamily="34" charset="0"/>
                <a:ea typeface="Aptos" panose="020B0004020202020204" pitchFamily="34" charset="0"/>
                <a:cs typeface="Times New Roman" panose="02020603050405020304" pitchFamily="18" charset="0"/>
              </a:rPr>
              <a:t>Indice</a:t>
            </a:r>
            <a:r>
              <a:rPr lang="es-CL" sz="2000" b="1" kern="100" dirty="0">
                <a:effectLst/>
                <a:latin typeface="Aptos" panose="020B0004020202020204" pitchFamily="34" charset="0"/>
                <a:ea typeface="Aptos" panose="020B0004020202020204" pitchFamily="34" charset="0"/>
                <a:cs typeface="Times New Roman" panose="02020603050405020304" pitchFamily="18" charset="0"/>
              </a:rPr>
              <a:t> de Macroeconomía y Bienestar con un equipo de economistas y profesionales que incorporen variables elementales. Este modelo se empezó a desarrollar en febrero 2025 y se trabajará con IA para modelar su funcionamiento en programa Python.  Esto implica desarrollar documentos explicativos del modelo hasta su funcionamiento en régimen. </a:t>
            </a:r>
          </a:p>
          <a:p>
            <a:pPr marL="342900" lvl="0" indent="-342900" algn="just">
              <a:lnSpc>
                <a:spcPct val="115000"/>
              </a:lnSpc>
              <a:buFont typeface="+mj-lt"/>
              <a:buAutoNum type="arabicPeriod"/>
            </a:pPr>
            <a:r>
              <a:rPr lang="es-CL" sz="2000" b="1" kern="100" dirty="0">
                <a:effectLst/>
                <a:latin typeface="Aptos" panose="020B0004020202020204" pitchFamily="34" charset="0"/>
                <a:ea typeface="Aptos" panose="020B0004020202020204" pitchFamily="34" charset="0"/>
                <a:cs typeface="Times New Roman" panose="02020603050405020304" pitchFamily="18" charset="0"/>
              </a:rPr>
              <a:t>El modelo se incorporará en su etapa inicial (mayo o junio 2025) como aditivo al boletín de precios y coyuntura. Luego se evaluará si se difundirá en ese formato o de manera separada. </a:t>
            </a:r>
          </a:p>
          <a:p>
            <a:pPr marL="342900" lvl="0" indent="-342900" algn="just">
              <a:lnSpc>
                <a:spcPct val="115000"/>
              </a:lnSpc>
              <a:spcAft>
                <a:spcPts val="800"/>
              </a:spcAft>
              <a:buFont typeface="+mj-lt"/>
              <a:buAutoNum type="arabicPeriod"/>
            </a:pPr>
            <a:r>
              <a:rPr lang="es-CL" sz="2000" b="1" kern="100" dirty="0">
                <a:effectLst/>
                <a:latin typeface="Aptos" panose="020B0004020202020204" pitchFamily="34" charset="0"/>
                <a:ea typeface="Aptos" panose="020B0004020202020204" pitchFamily="34" charset="0"/>
                <a:cs typeface="Times New Roman" panose="02020603050405020304" pitchFamily="18" charset="0"/>
              </a:rPr>
              <a:t> El área realizará dos foros/debates </a:t>
            </a:r>
            <a:r>
              <a:rPr lang="es-CL" sz="2000" b="1" kern="100" dirty="0" err="1">
                <a:effectLst/>
                <a:latin typeface="Aptos" panose="020B0004020202020204" pitchFamily="34" charset="0"/>
                <a:ea typeface="Aptos" panose="020B0004020202020204" pitchFamily="34" charset="0"/>
                <a:cs typeface="Times New Roman" panose="02020603050405020304" pitchFamily="18" charset="0"/>
              </a:rPr>
              <a:t>on</a:t>
            </a:r>
            <a:r>
              <a:rPr lang="es-CL" sz="2000" b="1" kern="100" dirty="0">
                <a:effectLst/>
                <a:latin typeface="Aptos" panose="020B0004020202020204" pitchFamily="34" charset="0"/>
                <a:ea typeface="Aptos" panose="020B0004020202020204" pitchFamily="34" charset="0"/>
                <a:cs typeface="Times New Roman" panose="02020603050405020304" pitchFamily="18" charset="0"/>
              </a:rPr>
              <a:t> line con invitados internacionales entre septiembre y noviembre de 2025. El uno “Modelo de macroeconomía y bienestar para Chile con apoyo de IA”; el segundo:  “Economía de la salud: Que aportar ante el cambio demográfico y epidemiológico</a:t>
            </a:r>
            <a:r>
              <a:rPr lang="es-CL" sz="2000" kern="100" dirty="0">
                <a:effectLst/>
                <a:latin typeface="Aptos" panose="020B0004020202020204" pitchFamily="34" charset="0"/>
                <a:ea typeface="Aptos" panose="020B0004020202020204" pitchFamily="34" charset="0"/>
                <a:cs typeface="Times New Roman" panose="02020603050405020304" pitchFamily="18" charset="0"/>
              </a:rPr>
              <a:t>” </a:t>
            </a:r>
            <a:r>
              <a:rPr lang="es-CL" sz="2000" b="1" kern="100" dirty="0">
                <a:effectLst/>
                <a:latin typeface="Aptos" panose="020B0004020202020204" pitchFamily="34" charset="0"/>
                <a:ea typeface="Aptos" panose="020B0004020202020204" pitchFamily="34" charset="0"/>
                <a:cs typeface="Times New Roman" panose="02020603050405020304" pitchFamily="18" charset="0"/>
              </a:rPr>
              <a:t>ya acordado para el 29.10.2025 con la participación de </a:t>
            </a:r>
            <a:r>
              <a:rPr lang="es-CL" sz="2000" b="1" kern="100" dirty="0" err="1">
                <a:effectLst/>
                <a:latin typeface="Aptos" panose="020B0004020202020204" pitchFamily="34" charset="0"/>
                <a:ea typeface="Aptos" panose="020B0004020202020204" pitchFamily="34" charset="0"/>
                <a:cs typeface="Times New Roman" panose="02020603050405020304" pitchFamily="18" charset="0"/>
              </a:rPr>
              <a:t>destaados</a:t>
            </a:r>
            <a:r>
              <a:rPr lang="es-CL" sz="2000" b="1" kern="100" dirty="0">
                <a:effectLst/>
                <a:latin typeface="Aptos" panose="020B0004020202020204" pitchFamily="34" charset="0"/>
                <a:ea typeface="Aptos" panose="020B0004020202020204" pitchFamily="34" charset="0"/>
                <a:cs typeface="Times New Roman" panose="02020603050405020304" pitchFamily="18" charset="0"/>
              </a:rPr>
              <a:t> académicos de universidades españolas. </a:t>
            </a:r>
          </a:p>
        </p:txBody>
      </p:sp>
    </p:spTree>
    <p:extLst>
      <p:ext uri="{BB962C8B-B14F-4D97-AF65-F5344CB8AC3E}">
        <p14:creationId xmlns:p14="http://schemas.microsoft.com/office/powerpoint/2010/main" val="4218880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0D735-1D30-5E36-7969-21DD7F5FAF7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B612574-F0CA-FF45-EE52-0CD9B105DAFE}"/>
              </a:ext>
            </a:extLst>
          </p:cNvPr>
          <p:cNvSpPr>
            <a:spLocks noGrp="1"/>
          </p:cNvSpPr>
          <p:nvPr>
            <p:ph type="title"/>
          </p:nvPr>
        </p:nvSpPr>
        <p:spPr>
          <a:xfrm>
            <a:off x="441511" y="365126"/>
            <a:ext cx="11165541" cy="710640"/>
          </a:xfrm>
        </p:spPr>
        <p:style>
          <a:lnRef idx="2">
            <a:schemeClr val="accent2"/>
          </a:lnRef>
          <a:fillRef idx="1">
            <a:schemeClr val="lt1"/>
          </a:fillRef>
          <a:effectRef idx="0">
            <a:schemeClr val="accent2"/>
          </a:effectRef>
          <a:fontRef idx="minor">
            <a:schemeClr val="dk1"/>
          </a:fontRef>
        </p:style>
        <p:txBody>
          <a:bodyPr>
            <a:noAutofit/>
          </a:bodyPr>
          <a:lstStyle/>
          <a:p>
            <a:pPr algn="ctr"/>
            <a:br>
              <a:rPr lang="es-CL" sz="3600" b="1" kern="0" dirty="0">
                <a:effectLst/>
                <a:latin typeface="Calibri" panose="020F0502020204030204" pitchFamily="34" charset="0"/>
                <a:ea typeface="Times New Roman" panose="02020603050405020304" pitchFamily="18" charset="0"/>
                <a:cs typeface="Calibri" panose="020F0502020204030204" pitchFamily="34" charset="0"/>
              </a:rPr>
            </a:br>
            <a:r>
              <a:rPr lang="es-CL" sz="3600" b="1"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Programa Macroeconomía y bienestar 2025</a:t>
            </a:r>
            <a:br>
              <a:rPr lang="es-CL"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s-CL" sz="3600" dirty="0"/>
          </a:p>
        </p:txBody>
      </p:sp>
      <p:sp>
        <p:nvSpPr>
          <p:cNvPr id="7" name="Marcador de contenido 2">
            <a:extLst>
              <a:ext uri="{FF2B5EF4-FFF2-40B4-BE49-F238E27FC236}">
                <a16:creationId xmlns:a16="http://schemas.microsoft.com/office/drawing/2014/main" id="{B4FA11ED-6708-EBE0-E4DB-CB87C33E8C3B}"/>
              </a:ext>
            </a:extLst>
          </p:cNvPr>
          <p:cNvSpPr>
            <a:spLocks noGrp="1"/>
          </p:cNvSpPr>
          <p:nvPr>
            <p:ph idx="1"/>
          </p:nvPr>
        </p:nvSpPr>
        <p:spPr>
          <a:xfrm>
            <a:off x="441511" y="1027906"/>
            <a:ext cx="11165541" cy="5593977"/>
          </a:xfrm>
        </p:spPr>
        <p:style>
          <a:lnRef idx="2">
            <a:schemeClr val="accent2"/>
          </a:lnRef>
          <a:fillRef idx="1">
            <a:schemeClr val="lt1"/>
          </a:fillRef>
          <a:effectRef idx="0">
            <a:schemeClr val="accent2"/>
          </a:effectRef>
          <a:fontRef idx="minor">
            <a:schemeClr val="dk1"/>
          </a:fontRef>
        </p:style>
        <p:txBody>
          <a:bodyPr>
            <a:normAutofit/>
          </a:bodyPr>
          <a:lstStyle/>
          <a:p>
            <a:pPr marL="0" lvl="0" indent="0" algn="just">
              <a:lnSpc>
                <a:spcPct val="115000"/>
              </a:lnSpc>
              <a:buNone/>
            </a:pPr>
            <a:r>
              <a:rPr lang="es-CL" sz="1800" kern="100" dirty="0">
                <a:effectLst/>
                <a:latin typeface="Aptos" panose="020B0004020202020204" pitchFamily="34" charset="0"/>
                <a:ea typeface="Aptos" panose="020B0004020202020204" pitchFamily="34" charset="0"/>
                <a:cs typeface="Times New Roman" panose="02020603050405020304" pitchFamily="18" charset="0"/>
              </a:rPr>
              <a:t>5. Se seguirán escribiendo artículos de opinión para ser difundidos por los medios en convenio o ante solicitudes de otras instituciones. En 2024 se publicaron alrededor de 30 artículos de esta naturaleza en diferentes medios. </a:t>
            </a:r>
          </a:p>
          <a:p>
            <a:pPr marL="0" lvl="0" indent="0" algn="just">
              <a:lnSpc>
                <a:spcPct val="115000"/>
              </a:lnSpc>
              <a:buNone/>
            </a:pPr>
            <a:r>
              <a:rPr lang="es-CL" sz="1800" kern="100" dirty="0">
                <a:latin typeface="Aptos" panose="020B0004020202020204" pitchFamily="34" charset="0"/>
                <a:ea typeface="Aptos" panose="020B0004020202020204" pitchFamily="34" charset="0"/>
                <a:cs typeface="Times New Roman" panose="02020603050405020304" pitchFamily="18" charset="0"/>
              </a:rPr>
              <a:t>6.</a:t>
            </a:r>
            <a:r>
              <a:rPr lang="es-CL" sz="1800" kern="100" dirty="0">
                <a:effectLst/>
                <a:latin typeface="Aptos" panose="020B0004020202020204" pitchFamily="34" charset="0"/>
                <a:ea typeface="Aptos" panose="020B0004020202020204" pitchFamily="34" charset="0"/>
                <a:cs typeface="Times New Roman" panose="02020603050405020304" pitchFamily="18" charset="0"/>
              </a:rPr>
              <a:t>En cuanto a desarrollo interno. El boletín es difundido por redes que “tocan” cerca de 12.000 personas pero no tenemos indicadores de cuantos lo leen, qué leen, etc.). Nuestra base de datos (gente que sabemos tiene interés en los temas económicos) es de alrededor de 600 personas en Chile. Es necesario duplicar los recipientes de nuestro boletín mediante acuerdos con otros medios (radios, prensa y, por cierto, en  Regiones) y mejorar las comunicaciones por redes sociales  (como se ha logrado  vía </a:t>
            </a:r>
            <a:r>
              <a:rPr lang="es-CL" sz="1800" kern="100" dirty="0" err="1">
                <a:effectLst/>
                <a:latin typeface="Aptos" panose="020B0004020202020204" pitchFamily="34" charset="0"/>
                <a:ea typeface="Aptos" panose="020B0004020202020204" pitchFamily="34" charset="0"/>
                <a:cs typeface="Times New Roman" panose="02020603050405020304" pitchFamily="18" charset="0"/>
              </a:rPr>
              <a:t>linkedin</a:t>
            </a:r>
            <a:r>
              <a:rPr lang="es-CL" sz="1800" kern="100" dirty="0">
                <a:effectLst/>
                <a:latin typeface="Aptos" panose="020B0004020202020204" pitchFamily="34" charset="0"/>
                <a:ea typeface="Aptos" panose="020B0004020202020204" pitchFamily="34" charset="0"/>
                <a:cs typeface="Times New Roman" panose="02020603050405020304" pitchFamily="18" charset="0"/>
              </a:rPr>
              <a:t> en temas ambientales)..</a:t>
            </a:r>
          </a:p>
          <a:p>
            <a:pPr marL="0" lvl="0" indent="0" algn="just">
              <a:lnSpc>
                <a:spcPct val="115000"/>
              </a:lnSpc>
              <a:buNone/>
            </a:pPr>
            <a:r>
              <a:rPr lang="es-CL" sz="1800" kern="100" dirty="0">
                <a:latin typeface="Aptos" panose="020B0004020202020204" pitchFamily="34" charset="0"/>
                <a:ea typeface="Aptos" panose="020B0004020202020204" pitchFamily="34" charset="0"/>
                <a:cs typeface="Times New Roman" panose="02020603050405020304" pitchFamily="18" charset="0"/>
              </a:rPr>
              <a:t>7, </a:t>
            </a:r>
            <a:r>
              <a:rPr lang="es-CL" sz="1800" kern="100" dirty="0">
                <a:effectLst/>
                <a:latin typeface="Aptos" panose="020B0004020202020204" pitchFamily="34" charset="0"/>
                <a:ea typeface="Aptos" panose="020B0004020202020204" pitchFamily="34" charset="0"/>
                <a:cs typeface="Times New Roman" panose="02020603050405020304" pitchFamily="18" charset="0"/>
              </a:rPr>
              <a:t>De manera general se acordó desarrollar un plan de marketing institucional que permita este salto.    </a:t>
            </a:r>
          </a:p>
          <a:p>
            <a:pPr marL="0" lvl="0" indent="0" algn="just">
              <a:lnSpc>
                <a:spcPct val="115000"/>
              </a:lnSpc>
              <a:buNone/>
            </a:pPr>
            <a:endParaRPr lang="es-CL"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16671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1A5AC64-482F-9D7F-7ECB-67D9C7F1138E}"/>
              </a:ext>
            </a:extLst>
          </p:cNvPr>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a:normAutofit/>
          </a:bodyPr>
          <a:lstStyle/>
          <a:p>
            <a:endParaRPr lang="es-CL" dirty="0"/>
          </a:p>
          <a:p>
            <a:endParaRPr lang="es-CL" dirty="0"/>
          </a:p>
          <a:p>
            <a:pPr marL="0" indent="0" algn="ctr">
              <a:buNone/>
            </a:pPr>
            <a:r>
              <a:rPr lang="es-CL" sz="4400" dirty="0"/>
              <a:t>Abrazos a </a:t>
            </a:r>
            <a:r>
              <a:rPr lang="es-CL" sz="4400" dirty="0" err="1"/>
              <a:t>tod@s</a:t>
            </a:r>
            <a:endParaRPr lang="es-CL" sz="4400" dirty="0"/>
          </a:p>
          <a:p>
            <a:pPr marL="0" indent="0" algn="ctr">
              <a:buNone/>
            </a:pPr>
            <a:r>
              <a:rPr lang="es-CL" sz="4400" dirty="0"/>
              <a:t>APROB</a:t>
            </a:r>
          </a:p>
        </p:txBody>
      </p:sp>
    </p:spTree>
    <p:extLst>
      <p:ext uri="{BB962C8B-B14F-4D97-AF65-F5344CB8AC3E}">
        <p14:creationId xmlns:p14="http://schemas.microsoft.com/office/powerpoint/2010/main" val="2089463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Elipse 13">
            <a:extLst>
              <a:ext uri="{FF2B5EF4-FFF2-40B4-BE49-F238E27FC236}">
                <a16:creationId xmlns:a16="http://schemas.microsoft.com/office/drawing/2014/main" id="{BD8EEF33-96FD-73DF-39FB-F129FAA90E33}"/>
              </a:ext>
            </a:extLst>
          </p:cNvPr>
          <p:cNvSpPr/>
          <p:nvPr/>
        </p:nvSpPr>
        <p:spPr>
          <a:xfrm>
            <a:off x="5423171" y="2664346"/>
            <a:ext cx="3647873" cy="1926077"/>
          </a:xfrm>
          <a:prstGeom prst="ellipse">
            <a:avLst/>
          </a:prstGeom>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3600" b="1" dirty="0">
                <a:solidFill>
                  <a:srgbClr val="C00000"/>
                </a:solidFill>
              </a:rPr>
              <a:t>BIENESTAR</a:t>
            </a:r>
          </a:p>
        </p:txBody>
      </p:sp>
      <p:sp>
        <p:nvSpPr>
          <p:cNvPr id="2" name="Título 1">
            <a:extLst>
              <a:ext uri="{FF2B5EF4-FFF2-40B4-BE49-F238E27FC236}">
                <a16:creationId xmlns:a16="http://schemas.microsoft.com/office/drawing/2014/main" id="{A16FA523-A343-8716-8C92-FD4334FE17C5}"/>
              </a:ext>
            </a:extLst>
          </p:cNvPr>
          <p:cNvSpPr>
            <a:spLocks noGrp="1"/>
          </p:cNvSpPr>
          <p:nvPr>
            <p:ph type="ctrTitle"/>
          </p:nvPr>
        </p:nvSpPr>
        <p:spPr>
          <a:xfrm>
            <a:off x="428017" y="163310"/>
            <a:ext cx="11459183" cy="1245283"/>
          </a:xfrm>
        </p:spPr>
        <p:style>
          <a:lnRef idx="2">
            <a:schemeClr val="accent2"/>
          </a:lnRef>
          <a:fillRef idx="1">
            <a:schemeClr val="lt1"/>
          </a:fillRef>
          <a:effectRef idx="0">
            <a:schemeClr val="accent2"/>
          </a:effectRef>
          <a:fontRef idx="minor">
            <a:schemeClr val="dk1"/>
          </a:fontRef>
        </p:style>
        <p:txBody>
          <a:bodyPr>
            <a:noAutofit/>
          </a:bodyPr>
          <a:lstStyle/>
          <a:p>
            <a:r>
              <a:rPr lang="es-CL" sz="2800" b="1" dirty="0">
                <a:solidFill>
                  <a:srgbClr val="C00000"/>
                </a:solidFill>
              </a:rPr>
              <a:t>Hay 4 áreas temáticas con diferentes niveles  de desarrollo. Podrían ser más…. Los recursos y la voluntad de los socios y amigos son la base del éxito y crecimiento de ellas </a:t>
            </a:r>
          </a:p>
        </p:txBody>
      </p:sp>
      <p:sp>
        <p:nvSpPr>
          <p:cNvPr id="6" name="Rectángulo: esquinas redondeadas 5">
            <a:extLst>
              <a:ext uri="{FF2B5EF4-FFF2-40B4-BE49-F238E27FC236}">
                <a16:creationId xmlns:a16="http://schemas.microsoft.com/office/drawing/2014/main" id="{CB2660CB-20A1-A989-84DC-621828FE3A39}"/>
              </a:ext>
            </a:extLst>
          </p:cNvPr>
          <p:cNvSpPr/>
          <p:nvPr/>
        </p:nvSpPr>
        <p:spPr>
          <a:xfrm>
            <a:off x="1536970" y="1645376"/>
            <a:ext cx="2989635" cy="1378523"/>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2800" b="1" dirty="0">
                <a:highlight>
                  <a:srgbClr val="000080"/>
                </a:highlight>
              </a:rPr>
              <a:t>Macroeconomía y</a:t>
            </a:r>
          </a:p>
        </p:txBody>
      </p:sp>
      <p:sp>
        <p:nvSpPr>
          <p:cNvPr id="8" name="Rectángulo: esquinas redondeadas 7">
            <a:extLst>
              <a:ext uri="{FF2B5EF4-FFF2-40B4-BE49-F238E27FC236}">
                <a16:creationId xmlns:a16="http://schemas.microsoft.com/office/drawing/2014/main" id="{02472199-3C0C-4E02-DF4B-86A655D2BF1A}"/>
              </a:ext>
            </a:extLst>
          </p:cNvPr>
          <p:cNvSpPr/>
          <p:nvPr/>
        </p:nvSpPr>
        <p:spPr>
          <a:xfrm>
            <a:off x="9422860" y="1802311"/>
            <a:ext cx="2373549" cy="1295465"/>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3200" b="1" dirty="0">
                <a:highlight>
                  <a:srgbClr val="000080"/>
                </a:highlight>
              </a:rPr>
              <a:t>Salud y</a:t>
            </a:r>
          </a:p>
        </p:txBody>
      </p:sp>
      <p:sp>
        <p:nvSpPr>
          <p:cNvPr id="10" name="Rectángulo: esquinas redondeadas 9">
            <a:extLst>
              <a:ext uri="{FF2B5EF4-FFF2-40B4-BE49-F238E27FC236}">
                <a16:creationId xmlns:a16="http://schemas.microsoft.com/office/drawing/2014/main" id="{B19A4BD5-9840-FE5B-0192-3857457BF4E6}"/>
              </a:ext>
            </a:extLst>
          </p:cNvPr>
          <p:cNvSpPr/>
          <p:nvPr/>
        </p:nvSpPr>
        <p:spPr>
          <a:xfrm>
            <a:off x="8336604" y="4589023"/>
            <a:ext cx="3550596" cy="1157219"/>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2800" b="1" dirty="0">
                <a:highlight>
                  <a:srgbClr val="000080"/>
                </a:highlight>
              </a:rPr>
              <a:t>Personas mayores y</a:t>
            </a:r>
            <a:endParaRPr lang="es-CL" sz="2800" b="1" dirty="0"/>
          </a:p>
        </p:txBody>
      </p:sp>
      <p:sp>
        <p:nvSpPr>
          <p:cNvPr id="12" name="Rectángulo: esquinas redondeadas 11">
            <a:extLst>
              <a:ext uri="{FF2B5EF4-FFF2-40B4-BE49-F238E27FC236}">
                <a16:creationId xmlns:a16="http://schemas.microsoft.com/office/drawing/2014/main" id="{C0B1C73E-1E96-187F-C64D-55D5C0A2EAD4}"/>
              </a:ext>
            </a:extLst>
          </p:cNvPr>
          <p:cNvSpPr/>
          <p:nvPr/>
        </p:nvSpPr>
        <p:spPr>
          <a:xfrm>
            <a:off x="1235412" y="4589024"/>
            <a:ext cx="3229586" cy="1157218"/>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3200" dirty="0">
                <a:highlight>
                  <a:srgbClr val="000080"/>
                </a:highlight>
              </a:rPr>
              <a:t>Medio </a:t>
            </a:r>
            <a:r>
              <a:rPr lang="es-CL" sz="3200" b="1" dirty="0">
                <a:highlight>
                  <a:srgbClr val="000080"/>
                </a:highlight>
              </a:rPr>
              <a:t>ambiente</a:t>
            </a:r>
            <a:r>
              <a:rPr lang="es-CL" sz="3200" dirty="0">
                <a:highlight>
                  <a:srgbClr val="000080"/>
                </a:highlight>
              </a:rPr>
              <a:t> y</a:t>
            </a:r>
          </a:p>
        </p:txBody>
      </p:sp>
      <p:cxnSp>
        <p:nvCxnSpPr>
          <p:cNvPr id="18" name="Conector recto de flecha 17">
            <a:extLst>
              <a:ext uri="{FF2B5EF4-FFF2-40B4-BE49-F238E27FC236}">
                <a16:creationId xmlns:a16="http://schemas.microsoft.com/office/drawing/2014/main" id="{29506AD7-52F4-E7D6-E2D3-1A4497E39B75}"/>
              </a:ext>
            </a:extLst>
          </p:cNvPr>
          <p:cNvCxnSpPr/>
          <p:nvPr/>
        </p:nvCxnSpPr>
        <p:spPr>
          <a:xfrm>
            <a:off x="4703324" y="2237359"/>
            <a:ext cx="4367719"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Conector recto de flecha 21">
            <a:extLst>
              <a:ext uri="{FF2B5EF4-FFF2-40B4-BE49-F238E27FC236}">
                <a16:creationId xmlns:a16="http://schemas.microsoft.com/office/drawing/2014/main" id="{138E8557-9F78-3370-CA8C-0887EC29FEC5}"/>
              </a:ext>
            </a:extLst>
          </p:cNvPr>
          <p:cNvCxnSpPr>
            <a:cxnSpLocks/>
          </p:cNvCxnSpPr>
          <p:nvPr/>
        </p:nvCxnSpPr>
        <p:spPr>
          <a:xfrm>
            <a:off x="3252280" y="3260682"/>
            <a:ext cx="0" cy="126268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30" name="Conector recto de flecha 1029">
            <a:extLst>
              <a:ext uri="{FF2B5EF4-FFF2-40B4-BE49-F238E27FC236}">
                <a16:creationId xmlns:a16="http://schemas.microsoft.com/office/drawing/2014/main" id="{3DA4C778-1B25-ABB7-AA10-4D2916239F11}"/>
              </a:ext>
            </a:extLst>
          </p:cNvPr>
          <p:cNvCxnSpPr>
            <a:cxnSpLocks/>
          </p:cNvCxnSpPr>
          <p:nvPr/>
        </p:nvCxnSpPr>
        <p:spPr>
          <a:xfrm>
            <a:off x="10609634" y="3123168"/>
            <a:ext cx="0" cy="126268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33" name="Conector recto de flecha 1032">
            <a:extLst>
              <a:ext uri="{FF2B5EF4-FFF2-40B4-BE49-F238E27FC236}">
                <a16:creationId xmlns:a16="http://schemas.microsoft.com/office/drawing/2014/main" id="{3CA0C210-EF09-4E22-CB59-E2069CCF8982}"/>
              </a:ext>
            </a:extLst>
          </p:cNvPr>
          <p:cNvCxnSpPr>
            <a:cxnSpLocks/>
          </p:cNvCxnSpPr>
          <p:nvPr/>
        </p:nvCxnSpPr>
        <p:spPr>
          <a:xfrm>
            <a:off x="8998085" y="3892022"/>
            <a:ext cx="1763949" cy="64622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35" name="Conector recto de flecha 1034">
            <a:extLst>
              <a:ext uri="{FF2B5EF4-FFF2-40B4-BE49-F238E27FC236}">
                <a16:creationId xmlns:a16="http://schemas.microsoft.com/office/drawing/2014/main" id="{89F3781E-4D12-DA10-B4BC-38386FB2013B}"/>
              </a:ext>
            </a:extLst>
          </p:cNvPr>
          <p:cNvCxnSpPr>
            <a:cxnSpLocks/>
          </p:cNvCxnSpPr>
          <p:nvPr/>
        </p:nvCxnSpPr>
        <p:spPr>
          <a:xfrm>
            <a:off x="4625502" y="2569899"/>
            <a:ext cx="937099" cy="47646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37" name="Conector recto de flecha 1036">
            <a:extLst>
              <a:ext uri="{FF2B5EF4-FFF2-40B4-BE49-F238E27FC236}">
                <a16:creationId xmlns:a16="http://schemas.microsoft.com/office/drawing/2014/main" id="{03C321F9-37A4-6404-8004-B217839F5093}"/>
              </a:ext>
            </a:extLst>
          </p:cNvPr>
          <p:cNvCxnSpPr>
            <a:cxnSpLocks/>
          </p:cNvCxnSpPr>
          <p:nvPr/>
        </p:nvCxnSpPr>
        <p:spPr>
          <a:xfrm flipH="1">
            <a:off x="3892686" y="3938977"/>
            <a:ext cx="1457527" cy="44687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41" name="Conector recto de flecha 1040">
            <a:extLst>
              <a:ext uri="{FF2B5EF4-FFF2-40B4-BE49-F238E27FC236}">
                <a16:creationId xmlns:a16="http://schemas.microsoft.com/office/drawing/2014/main" id="{DB115419-D4A3-9C6F-3F85-EE8CCE66D81F}"/>
              </a:ext>
            </a:extLst>
          </p:cNvPr>
          <p:cNvCxnSpPr>
            <a:cxnSpLocks/>
          </p:cNvCxnSpPr>
          <p:nvPr/>
        </p:nvCxnSpPr>
        <p:spPr>
          <a:xfrm flipH="1">
            <a:off x="8668965" y="2703704"/>
            <a:ext cx="658239" cy="26227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44" name="Conector recto de flecha 1043">
            <a:extLst>
              <a:ext uri="{FF2B5EF4-FFF2-40B4-BE49-F238E27FC236}">
                <a16:creationId xmlns:a16="http://schemas.microsoft.com/office/drawing/2014/main" id="{A217B339-8413-8D11-C6C8-2146650D3FCC}"/>
              </a:ext>
            </a:extLst>
          </p:cNvPr>
          <p:cNvCxnSpPr>
            <a:cxnSpLocks/>
            <a:endCxn id="10" idx="1"/>
          </p:cNvCxnSpPr>
          <p:nvPr/>
        </p:nvCxnSpPr>
        <p:spPr>
          <a:xfrm flipV="1">
            <a:off x="4526605" y="5167633"/>
            <a:ext cx="3809999" cy="7233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049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7D1F0C-610D-7098-97CE-853355A11009}"/>
              </a:ext>
            </a:extLst>
          </p:cNvPr>
          <p:cNvSpPr>
            <a:spLocks noGrp="1"/>
          </p:cNvSpPr>
          <p:nvPr>
            <p:ph type="title"/>
          </p:nvPr>
        </p:nvSpPr>
        <p:spPr>
          <a:xfrm>
            <a:off x="184825" y="439271"/>
            <a:ext cx="11653737" cy="1144307"/>
          </a:xfrm>
        </p:spPr>
        <p:style>
          <a:lnRef idx="2">
            <a:schemeClr val="accent2"/>
          </a:lnRef>
          <a:fillRef idx="1">
            <a:schemeClr val="lt1"/>
          </a:fillRef>
          <a:effectRef idx="0">
            <a:schemeClr val="accent2"/>
          </a:effectRef>
          <a:fontRef idx="minor">
            <a:schemeClr val="dk1"/>
          </a:fontRef>
        </p:style>
        <p:txBody>
          <a:bodyPr>
            <a:noAutofit/>
          </a:bodyPr>
          <a:lstStyle/>
          <a:p>
            <a:pPr algn="ctr"/>
            <a:r>
              <a:rPr lang="es-CL" sz="2800" b="1" dirty="0">
                <a:solidFill>
                  <a:srgbClr val="C00000"/>
                </a:solidFill>
              </a:rPr>
              <a:t>PUBLICACIONES</a:t>
            </a:r>
            <a:br>
              <a:rPr lang="es-CL" sz="2800" b="1" dirty="0">
                <a:solidFill>
                  <a:srgbClr val="C00000"/>
                </a:solidFill>
              </a:rPr>
            </a:br>
            <a:r>
              <a:rPr lang="es-CL" sz="2800" b="1" dirty="0">
                <a:solidFill>
                  <a:srgbClr val="FF0000"/>
                </a:solidFill>
              </a:rPr>
              <a:t>Actualmente existen dos series  que han persistido y posicionado a APROB </a:t>
            </a:r>
          </a:p>
        </p:txBody>
      </p:sp>
      <p:sp>
        <p:nvSpPr>
          <p:cNvPr id="3" name="Marcador de contenido 2">
            <a:extLst>
              <a:ext uri="{FF2B5EF4-FFF2-40B4-BE49-F238E27FC236}">
                <a16:creationId xmlns:a16="http://schemas.microsoft.com/office/drawing/2014/main" id="{D47C78E2-BFE6-12F1-AE6A-C44C3629C66E}"/>
              </a:ext>
            </a:extLst>
          </p:cNvPr>
          <p:cNvSpPr>
            <a:spLocks noGrp="1"/>
          </p:cNvSpPr>
          <p:nvPr>
            <p:ph sz="half" idx="1"/>
          </p:nvPr>
        </p:nvSpPr>
        <p:spPr>
          <a:xfrm>
            <a:off x="184825" y="1825624"/>
            <a:ext cx="5834974" cy="4682178"/>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s-CL" sz="2400" b="1" dirty="0">
                <a:solidFill>
                  <a:srgbClr val="C00000"/>
                </a:solidFill>
              </a:rPr>
              <a:t>Boletín mensual de precios y coyuntura desde agosto de 2023</a:t>
            </a:r>
          </a:p>
        </p:txBody>
      </p:sp>
      <p:sp>
        <p:nvSpPr>
          <p:cNvPr id="4" name="Marcador de contenido 3">
            <a:extLst>
              <a:ext uri="{FF2B5EF4-FFF2-40B4-BE49-F238E27FC236}">
                <a16:creationId xmlns:a16="http://schemas.microsoft.com/office/drawing/2014/main" id="{DB1B2D64-3F8A-4164-9C44-A2FC553D9FFA}"/>
              </a:ext>
            </a:extLst>
          </p:cNvPr>
          <p:cNvSpPr>
            <a:spLocks noGrp="1"/>
          </p:cNvSpPr>
          <p:nvPr>
            <p:ph sz="half" idx="2"/>
          </p:nvPr>
        </p:nvSpPr>
        <p:spPr>
          <a:xfrm>
            <a:off x="6172202" y="1825624"/>
            <a:ext cx="5666360" cy="4682179"/>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s-CL" sz="2400" b="1" dirty="0">
                <a:solidFill>
                  <a:srgbClr val="C00000"/>
                </a:solidFill>
              </a:rPr>
              <a:t>Revista cuatrimestral Sistema de salud y Bienestar Colectivo desde  septiembre de 2023</a:t>
            </a:r>
          </a:p>
        </p:txBody>
      </p:sp>
      <p:pic>
        <p:nvPicPr>
          <p:cNvPr id="6" name="Imagen 5">
            <a:extLst>
              <a:ext uri="{FF2B5EF4-FFF2-40B4-BE49-F238E27FC236}">
                <a16:creationId xmlns:a16="http://schemas.microsoft.com/office/drawing/2014/main" id="{A05C8117-D2AD-7339-BD8E-5E0625D9BACD}"/>
              </a:ext>
            </a:extLst>
          </p:cNvPr>
          <p:cNvPicPr>
            <a:picLocks noChangeAspect="1"/>
          </p:cNvPicPr>
          <p:nvPr/>
        </p:nvPicPr>
        <p:blipFill>
          <a:blip r:embed="rId2"/>
          <a:stretch>
            <a:fillRect/>
          </a:stretch>
        </p:blipFill>
        <p:spPr>
          <a:xfrm>
            <a:off x="7748493" y="2788371"/>
            <a:ext cx="2513776" cy="3388592"/>
          </a:xfrm>
          <a:prstGeom prst="rect">
            <a:avLst/>
          </a:prstGeom>
        </p:spPr>
      </p:pic>
      <p:pic>
        <p:nvPicPr>
          <p:cNvPr id="7" name="Imagen 6">
            <a:extLst>
              <a:ext uri="{FF2B5EF4-FFF2-40B4-BE49-F238E27FC236}">
                <a16:creationId xmlns:a16="http://schemas.microsoft.com/office/drawing/2014/main" id="{647C92F7-C83C-E090-A611-43C9C1179887}"/>
              </a:ext>
            </a:extLst>
          </p:cNvPr>
          <p:cNvPicPr>
            <a:picLocks noChangeAspect="1"/>
          </p:cNvPicPr>
          <p:nvPr/>
        </p:nvPicPr>
        <p:blipFill>
          <a:blip r:embed="rId3"/>
          <a:stretch>
            <a:fillRect/>
          </a:stretch>
        </p:blipFill>
        <p:spPr>
          <a:xfrm>
            <a:off x="1193651" y="2515924"/>
            <a:ext cx="4190405" cy="3749832"/>
          </a:xfrm>
          <a:prstGeom prst="rect">
            <a:avLst/>
          </a:prstGeom>
        </p:spPr>
      </p:pic>
    </p:spTree>
    <p:extLst>
      <p:ext uri="{BB962C8B-B14F-4D97-AF65-F5344CB8AC3E}">
        <p14:creationId xmlns:p14="http://schemas.microsoft.com/office/powerpoint/2010/main" val="3794942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E8ED34-A87A-ACCC-844F-CA53114797F1}"/>
              </a:ext>
            </a:extLst>
          </p:cNvPr>
          <p:cNvSpPr>
            <a:spLocks noGrp="1"/>
          </p:cNvSpPr>
          <p:nvPr>
            <p:ph type="title"/>
          </p:nvPr>
        </p:nvSpPr>
        <p:spPr>
          <a:xfrm>
            <a:off x="856034" y="233465"/>
            <a:ext cx="10497766" cy="1457224"/>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s-CL" dirty="0"/>
              <a:t> </a:t>
            </a:r>
            <a:r>
              <a:rPr lang="es-CL" sz="3100" b="1" dirty="0">
                <a:solidFill>
                  <a:srgbClr val="C00000"/>
                </a:solidFill>
              </a:rPr>
              <a:t>Otras publicaciones</a:t>
            </a:r>
            <a:br>
              <a:rPr lang="es-CL" sz="3100" b="1" dirty="0">
                <a:solidFill>
                  <a:srgbClr val="C00000"/>
                </a:solidFill>
              </a:rPr>
            </a:br>
            <a:r>
              <a:rPr lang="es-CL" sz="3100" b="1" dirty="0">
                <a:solidFill>
                  <a:srgbClr val="FF0000"/>
                </a:solidFill>
              </a:rPr>
              <a:t>APROB publicó un libro e intentó otras series que,  igualmente importantes, no están continuadas.</a:t>
            </a:r>
            <a:br>
              <a:rPr lang="es-CL" sz="3100" b="1" dirty="0">
                <a:solidFill>
                  <a:srgbClr val="FF0000"/>
                </a:solidFill>
              </a:rPr>
            </a:br>
            <a:endParaRPr lang="es-CL" sz="3100" b="1" dirty="0">
              <a:solidFill>
                <a:srgbClr val="FF0000"/>
              </a:solidFill>
            </a:endParaRPr>
          </a:p>
        </p:txBody>
      </p:sp>
      <p:pic>
        <p:nvPicPr>
          <p:cNvPr id="4" name="Imagen 3">
            <a:extLst>
              <a:ext uri="{FF2B5EF4-FFF2-40B4-BE49-F238E27FC236}">
                <a16:creationId xmlns:a16="http://schemas.microsoft.com/office/drawing/2014/main" id="{0E2BE6CA-F029-A0D4-B9D1-D79E0C34B722}"/>
              </a:ext>
            </a:extLst>
          </p:cNvPr>
          <p:cNvPicPr>
            <a:picLocks noChangeAspect="1"/>
          </p:cNvPicPr>
          <p:nvPr/>
        </p:nvPicPr>
        <p:blipFill>
          <a:blip r:embed="rId3"/>
          <a:stretch>
            <a:fillRect/>
          </a:stretch>
        </p:blipFill>
        <p:spPr>
          <a:xfrm>
            <a:off x="710119" y="1707931"/>
            <a:ext cx="3189963" cy="4784944"/>
          </a:xfrm>
          <a:prstGeom prst="rect">
            <a:avLst/>
          </a:prstGeom>
        </p:spPr>
      </p:pic>
      <p:pic>
        <p:nvPicPr>
          <p:cNvPr id="6" name="Imagen 5">
            <a:extLst>
              <a:ext uri="{FF2B5EF4-FFF2-40B4-BE49-F238E27FC236}">
                <a16:creationId xmlns:a16="http://schemas.microsoft.com/office/drawing/2014/main" id="{0DE01043-05BB-A93A-310E-550BB22C9038}"/>
              </a:ext>
            </a:extLst>
          </p:cNvPr>
          <p:cNvPicPr>
            <a:picLocks noChangeAspect="1"/>
          </p:cNvPicPr>
          <p:nvPr/>
        </p:nvPicPr>
        <p:blipFill>
          <a:blip r:embed="rId4"/>
          <a:stretch>
            <a:fillRect/>
          </a:stretch>
        </p:blipFill>
        <p:spPr>
          <a:xfrm>
            <a:off x="4661588" y="1882587"/>
            <a:ext cx="3291632" cy="4570474"/>
          </a:xfrm>
          <a:prstGeom prst="rect">
            <a:avLst/>
          </a:prstGeom>
        </p:spPr>
      </p:pic>
      <p:pic>
        <p:nvPicPr>
          <p:cNvPr id="8" name="Imagen 7">
            <a:extLst>
              <a:ext uri="{FF2B5EF4-FFF2-40B4-BE49-F238E27FC236}">
                <a16:creationId xmlns:a16="http://schemas.microsoft.com/office/drawing/2014/main" id="{9D8CB553-1515-C1F1-EC42-0FA8D54FF7DC}"/>
              </a:ext>
            </a:extLst>
          </p:cNvPr>
          <p:cNvPicPr>
            <a:picLocks noChangeAspect="1"/>
          </p:cNvPicPr>
          <p:nvPr/>
        </p:nvPicPr>
        <p:blipFill>
          <a:blip r:embed="rId5"/>
          <a:stretch>
            <a:fillRect/>
          </a:stretch>
        </p:blipFill>
        <p:spPr>
          <a:xfrm>
            <a:off x="8380608" y="1882587"/>
            <a:ext cx="2840535" cy="4132521"/>
          </a:xfrm>
          <a:prstGeom prst="rect">
            <a:avLst/>
          </a:prstGeom>
        </p:spPr>
      </p:pic>
    </p:spTree>
    <p:extLst>
      <p:ext uri="{BB962C8B-B14F-4D97-AF65-F5344CB8AC3E}">
        <p14:creationId xmlns:p14="http://schemas.microsoft.com/office/powerpoint/2010/main" val="1459121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FA795-0610-AC1A-7CEA-4CC6744034F4}"/>
              </a:ext>
            </a:extLst>
          </p:cNvPr>
          <p:cNvSpPr>
            <a:spLocks noGrp="1"/>
          </p:cNvSpPr>
          <p:nvPr>
            <p:ph type="title"/>
          </p:nvPr>
        </p:nvSpPr>
        <p:spPr>
          <a:xfrm>
            <a:off x="700391" y="389107"/>
            <a:ext cx="11128443" cy="607006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br>
              <a:rPr lang="es-CL" sz="3100" b="1" dirty="0">
                <a:solidFill>
                  <a:srgbClr val="C00000"/>
                </a:solidFill>
              </a:rPr>
            </a:br>
            <a:r>
              <a:rPr lang="es-CL" sz="3100" b="1" dirty="0">
                <a:solidFill>
                  <a:srgbClr val="C00000"/>
                </a:solidFill>
              </a:rPr>
              <a:t>APRENDER DE LO HECHO</a:t>
            </a:r>
            <a:br>
              <a:rPr lang="es-CL" sz="3100" b="1" dirty="0">
                <a:solidFill>
                  <a:srgbClr val="C00000"/>
                </a:solidFill>
              </a:rPr>
            </a:br>
            <a:br>
              <a:rPr lang="es-CL" sz="3100" b="1" dirty="0"/>
            </a:br>
            <a:r>
              <a:rPr lang="es-CL" sz="3100" b="1" dirty="0"/>
              <a:t>A) Es necesario que los proyectos de los programas institucionales sean respaldados por más de una persona para lograr sostenibilidad de ellos.</a:t>
            </a:r>
            <a:br>
              <a:rPr lang="es-CL" sz="3100" b="1" dirty="0"/>
            </a:br>
            <a:br>
              <a:rPr lang="es-CL" sz="3100" b="1" dirty="0"/>
            </a:br>
            <a:r>
              <a:rPr lang="es-CL" sz="3100" b="1" dirty="0"/>
              <a:t>B) Es necesario buscar soportes en redes personales o institucionales que apoyen cada proyecto  y que estén disponible para entregar opiniones críticas de lo que hacemos. </a:t>
            </a:r>
            <a:br>
              <a:rPr lang="es-CL" sz="3100" b="1" dirty="0"/>
            </a:br>
            <a:br>
              <a:rPr lang="es-CL" sz="3100" b="1" dirty="0"/>
            </a:br>
            <a:r>
              <a:rPr lang="es-CL" sz="3100" b="1" dirty="0"/>
              <a:t>C) APROB superó la etapa de hacerse conocer. Sus objetivos y profesionales están explicitados. Esta segunda etapa -que iniciamos ahora en 2025- exigirá competir por recursos  con instituciones ancianas, en función de nuestros desarrollos académicos y tecno-políticos.</a:t>
            </a:r>
            <a:br>
              <a:rPr lang="es-CL" sz="3100" dirty="0"/>
            </a:br>
            <a:endParaRPr lang="es-CL" sz="3100" dirty="0"/>
          </a:p>
        </p:txBody>
      </p:sp>
    </p:spTree>
    <p:extLst>
      <p:ext uri="{BB962C8B-B14F-4D97-AF65-F5344CB8AC3E}">
        <p14:creationId xmlns:p14="http://schemas.microsoft.com/office/powerpoint/2010/main" val="100632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6D99C8-3D46-F72A-D316-613FFD739A33}"/>
              </a:ext>
            </a:extLst>
          </p:cNvPr>
          <p:cNvSpPr>
            <a:spLocks noGrp="1"/>
          </p:cNvSpPr>
          <p:nvPr>
            <p:ph type="ctrTitle"/>
          </p:nvPr>
        </p:nvSpPr>
        <p:spPr>
          <a:xfrm>
            <a:off x="1332688" y="165371"/>
            <a:ext cx="9335311" cy="680936"/>
          </a:xfrm>
        </p:spPr>
        <p:style>
          <a:lnRef idx="2">
            <a:schemeClr val="accent2"/>
          </a:lnRef>
          <a:fillRef idx="1">
            <a:schemeClr val="lt1"/>
          </a:fillRef>
          <a:effectRef idx="0">
            <a:schemeClr val="accent2"/>
          </a:effectRef>
          <a:fontRef idx="minor">
            <a:schemeClr val="dk1"/>
          </a:fontRef>
        </p:style>
        <p:txBody>
          <a:bodyPr>
            <a:noAutofit/>
          </a:bodyPr>
          <a:lstStyle/>
          <a:p>
            <a:r>
              <a:rPr lang="es-CL" sz="4000" dirty="0">
                <a:solidFill>
                  <a:srgbClr val="C00000"/>
                </a:solidFill>
              </a:rPr>
              <a:t>Convenios y Alianzas</a:t>
            </a:r>
          </a:p>
        </p:txBody>
      </p:sp>
      <p:sp>
        <p:nvSpPr>
          <p:cNvPr id="3" name="Subtítulo 2">
            <a:extLst>
              <a:ext uri="{FF2B5EF4-FFF2-40B4-BE49-F238E27FC236}">
                <a16:creationId xmlns:a16="http://schemas.microsoft.com/office/drawing/2014/main" id="{1066A12B-D845-F962-9112-9FD237BF00F6}"/>
              </a:ext>
            </a:extLst>
          </p:cNvPr>
          <p:cNvSpPr>
            <a:spLocks noGrp="1"/>
          </p:cNvSpPr>
          <p:nvPr>
            <p:ph type="subTitle" idx="1"/>
          </p:nvPr>
        </p:nvSpPr>
        <p:spPr>
          <a:xfrm>
            <a:off x="369651" y="1099226"/>
            <a:ext cx="11284085" cy="5282119"/>
          </a:xfrm>
        </p:spPr>
        <p:style>
          <a:lnRef idx="2">
            <a:schemeClr val="accent1"/>
          </a:lnRef>
          <a:fillRef idx="1">
            <a:schemeClr val="lt1"/>
          </a:fillRef>
          <a:effectRef idx="0">
            <a:schemeClr val="accent1"/>
          </a:effectRef>
          <a:fontRef idx="minor">
            <a:schemeClr val="dk1"/>
          </a:fontRef>
        </p:style>
        <p:txBody>
          <a:bodyPr/>
          <a:lstStyle/>
          <a:p>
            <a:r>
              <a:rPr lang="es-CL" b="1" dirty="0"/>
              <a:t>APROB tiene vocación de buscar alianzas para potenciar el logro de sus objetivos. No tenemos intenciones protagónicas ni excluyentes. Así, se han firmado acuerdos de colaboración con la Universidad de Humanismo Cristiano y con el periódico Desenfoque.cl. La Asociación de consumidores y usuarios (CONADECUS) ha publicado todos los documentos de APROB.</a:t>
            </a:r>
          </a:p>
          <a:p>
            <a:endParaRPr lang="es-CL" dirty="0"/>
          </a:p>
        </p:txBody>
      </p:sp>
      <p:pic>
        <p:nvPicPr>
          <p:cNvPr id="5" name="Imagen 4">
            <a:extLst>
              <a:ext uri="{FF2B5EF4-FFF2-40B4-BE49-F238E27FC236}">
                <a16:creationId xmlns:a16="http://schemas.microsoft.com/office/drawing/2014/main" id="{180E52B4-9077-FEF3-41B7-BE1A6E474564}"/>
              </a:ext>
            </a:extLst>
          </p:cNvPr>
          <p:cNvPicPr>
            <a:picLocks noChangeAspect="1"/>
          </p:cNvPicPr>
          <p:nvPr/>
        </p:nvPicPr>
        <p:blipFill>
          <a:blip r:embed="rId2"/>
          <a:stretch>
            <a:fillRect/>
          </a:stretch>
        </p:blipFill>
        <p:spPr>
          <a:xfrm>
            <a:off x="2347609" y="3006518"/>
            <a:ext cx="7927441" cy="2513579"/>
          </a:xfrm>
          <a:prstGeom prst="rect">
            <a:avLst/>
          </a:prstGeom>
        </p:spPr>
      </p:pic>
    </p:spTree>
    <p:extLst>
      <p:ext uri="{BB962C8B-B14F-4D97-AF65-F5344CB8AC3E}">
        <p14:creationId xmlns:p14="http://schemas.microsoft.com/office/powerpoint/2010/main" val="1462987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E2B82-25E3-115D-729E-4ADFF2CDC9E5}"/>
              </a:ext>
            </a:extLst>
          </p:cNvPr>
          <p:cNvSpPr>
            <a:spLocks noGrp="1"/>
          </p:cNvSpPr>
          <p:nvPr>
            <p:ph type="title"/>
          </p:nvPr>
        </p:nvSpPr>
        <p:spPr>
          <a:xfrm>
            <a:off x="304800" y="365125"/>
            <a:ext cx="11781692" cy="979581"/>
          </a:xfrm>
        </p:spPr>
        <p:style>
          <a:lnRef idx="2">
            <a:schemeClr val="accent2"/>
          </a:lnRef>
          <a:fillRef idx="1">
            <a:schemeClr val="lt1"/>
          </a:fillRef>
          <a:effectRef idx="0">
            <a:schemeClr val="accent2"/>
          </a:effectRef>
          <a:fontRef idx="minor">
            <a:schemeClr val="dk1"/>
          </a:fontRef>
        </p:style>
        <p:txBody>
          <a:bodyPr>
            <a:noAutofit/>
          </a:bodyPr>
          <a:lstStyle/>
          <a:p>
            <a:pPr algn="ctr"/>
            <a:r>
              <a:rPr lang="es-CL" sz="3200" b="1" dirty="0"/>
              <a:t>Convenios y acuerdos institucionales con </a:t>
            </a:r>
            <a:r>
              <a:rPr lang="es-CL" sz="3200" b="1" dirty="0" err="1"/>
              <a:t>Conadecus</a:t>
            </a:r>
            <a:r>
              <a:rPr lang="es-CL" sz="3200" b="1" dirty="0"/>
              <a:t> y Desenfoque.cl permiten reproducir nuestras publicaciones</a:t>
            </a:r>
          </a:p>
        </p:txBody>
      </p:sp>
      <p:pic>
        <p:nvPicPr>
          <p:cNvPr id="6" name="Marcador de contenido 5">
            <a:extLst>
              <a:ext uri="{FF2B5EF4-FFF2-40B4-BE49-F238E27FC236}">
                <a16:creationId xmlns:a16="http://schemas.microsoft.com/office/drawing/2014/main" id="{86379D3A-5B45-A28A-6AC5-3DB8DF965E9C}"/>
              </a:ext>
            </a:extLst>
          </p:cNvPr>
          <p:cNvPicPr>
            <a:picLocks noGrp="1" noChangeAspect="1"/>
          </p:cNvPicPr>
          <p:nvPr>
            <p:ph sz="half" idx="1"/>
          </p:nvPr>
        </p:nvPicPr>
        <p:blipFill>
          <a:blip r:embed="rId2"/>
          <a:stretch>
            <a:fillRect/>
          </a:stretch>
        </p:blipFill>
        <p:spPr>
          <a:xfrm>
            <a:off x="295835" y="1362636"/>
            <a:ext cx="5715000" cy="5011270"/>
          </a:xfrm>
        </p:spPr>
      </p:pic>
      <p:pic>
        <p:nvPicPr>
          <p:cNvPr id="8" name="Marcador de contenido 7">
            <a:extLst>
              <a:ext uri="{FF2B5EF4-FFF2-40B4-BE49-F238E27FC236}">
                <a16:creationId xmlns:a16="http://schemas.microsoft.com/office/drawing/2014/main" id="{D0EA6304-41C3-AFB4-BD4F-39F8ED0C8472}"/>
              </a:ext>
            </a:extLst>
          </p:cNvPr>
          <p:cNvPicPr>
            <a:picLocks noGrp="1" noChangeAspect="1"/>
          </p:cNvPicPr>
          <p:nvPr>
            <p:ph sz="half" idx="2"/>
          </p:nvPr>
        </p:nvPicPr>
        <p:blipFill>
          <a:blip r:embed="rId3"/>
          <a:stretch>
            <a:fillRect/>
          </a:stretch>
        </p:blipFill>
        <p:spPr>
          <a:xfrm>
            <a:off x="6172200" y="1559859"/>
            <a:ext cx="5715000" cy="4688541"/>
          </a:xfrm>
        </p:spPr>
      </p:pic>
    </p:spTree>
    <p:extLst>
      <p:ext uri="{BB962C8B-B14F-4D97-AF65-F5344CB8AC3E}">
        <p14:creationId xmlns:p14="http://schemas.microsoft.com/office/powerpoint/2010/main" val="2907008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94F56B-2241-A860-E5A7-58E7EFEEB05C}"/>
              </a:ext>
            </a:extLst>
          </p:cNvPr>
          <p:cNvSpPr>
            <a:spLocks noGrp="1"/>
          </p:cNvSpPr>
          <p:nvPr>
            <p:ph type="title"/>
          </p:nvPr>
        </p:nvSpPr>
        <p:spPr>
          <a:xfrm>
            <a:off x="1666568" y="365126"/>
            <a:ext cx="8598309" cy="652513"/>
          </a:xfrm>
        </p:spPr>
        <p:txBody>
          <a:bodyPr>
            <a:noAutofit/>
          </a:bodyPr>
          <a:lstStyle/>
          <a:p>
            <a:pPr algn="ctr"/>
            <a:br>
              <a:rPr lang="es-CL" sz="2800" dirty="0"/>
            </a:br>
            <a:r>
              <a:rPr lang="es-CL" sz="2800" b="1" dirty="0">
                <a:solidFill>
                  <a:srgbClr val="C00000"/>
                </a:solidFill>
              </a:rPr>
              <a:t>CONVERSATORIOS  Y FOROS</a:t>
            </a:r>
            <a:br>
              <a:rPr lang="es-CL" sz="2800" b="1" dirty="0">
                <a:solidFill>
                  <a:srgbClr val="C00000"/>
                </a:solidFill>
              </a:rPr>
            </a:br>
            <a:endParaRPr lang="es-CL" sz="2800" b="1" dirty="0">
              <a:solidFill>
                <a:srgbClr val="C00000"/>
              </a:solidFill>
            </a:endParaRPr>
          </a:p>
        </p:txBody>
      </p:sp>
      <p:sp>
        <p:nvSpPr>
          <p:cNvPr id="3" name="Marcador de contenido 2">
            <a:extLst>
              <a:ext uri="{FF2B5EF4-FFF2-40B4-BE49-F238E27FC236}">
                <a16:creationId xmlns:a16="http://schemas.microsoft.com/office/drawing/2014/main" id="{3750894B-0A28-EA33-3C8C-3C3D5379735D}"/>
              </a:ext>
            </a:extLst>
          </p:cNvPr>
          <p:cNvSpPr>
            <a:spLocks noGrp="1"/>
          </p:cNvSpPr>
          <p:nvPr>
            <p:ph idx="1"/>
          </p:nvPr>
        </p:nvSpPr>
        <p:spPr>
          <a:xfrm>
            <a:off x="835742" y="1017639"/>
            <a:ext cx="10520516" cy="492335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s-ES" sz="2400" b="1" dirty="0">
                <a:solidFill>
                  <a:srgbClr val="002060"/>
                </a:solidFill>
                <a:effectLst/>
                <a:latin typeface="Times New Roman" panose="02020603050405020304" pitchFamily="18" charset="0"/>
                <a:ea typeface="Times New Roman" panose="02020603050405020304" pitchFamily="18" charset="0"/>
              </a:rPr>
              <a:t>LA COHESION SOCIAL: ELEMENTO ESTRATÉGICO DEL BIENESTAR HUMANO (18.3.2024) AREA MACROECONOMIA Y BIENESTAR</a:t>
            </a:r>
            <a:endParaRPr lang="es-CL" sz="2400" dirty="0">
              <a:effectLst/>
              <a:latin typeface="Times New Roman" panose="02020603050405020304" pitchFamily="18" charset="0"/>
              <a:ea typeface="Times New Roman" panose="02020603050405020304" pitchFamily="18" charset="0"/>
            </a:endParaRPr>
          </a:p>
          <a:p>
            <a:pPr algn="just"/>
            <a:r>
              <a:rPr lang="es-ES" sz="2400" b="1" dirty="0">
                <a:effectLst/>
                <a:latin typeface="Times New Roman" panose="02020603050405020304" pitchFamily="18" charset="0"/>
                <a:ea typeface="Times New Roman" panose="02020603050405020304" pitchFamily="18" charset="0"/>
              </a:rPr>
              <a:t>Expositores: Gilda Farrell.</a:t>
            </a:r>
            <a:r>
              <a:rPr lang="es-ES" sz="2400" dirty="0">
                <a:effectLst/>
                <a:latin typeface="Times New Roman" panose="02020603050405020304" pitchFamily="18" charset="0"/>
                <a:ea typeface="Times New Roman" panose="02020603050405020304" pitchFamily="18" charset="0"/>
              </a:rPr>
              <a:t> Doctora en Economía por la Libera </a:t>
            </a:r>
            <a:r>
              <a:rPr lang="es-ES" sz="2400" dirty="0" err="1">
                <a:effectLst/>
                <a:latin typeface="Times New Roman" panose="02020603050405020304" pitchFamily="18" charset="0"/>
                <a:ea typeface="Times New Roman" panose="02020603050405020304" pitchFamily="18" charset="0"/>
              </a:rPr>
              <a:t>Università</a:t>
            </a:r>
            <a:r>
              <a:rPr lang="es-ES" sz="2400" dirty="0">
                <a:effectLst/>
                <a:latin typeface="Times New Roman" panose="02020603050405020304" pitchFamily="18" charset="0"/>
                <a:ea typeface="Times New Roman" panose="02020603050405020304" pitchFamily="18" charset="0"/>
              </a:rPr>
              <a:t> </a:t>
            </a:r>
            <a:r>
              <a:rPr lang="es-ES" sz="2400" dirty="0" err="1">
                <a:effectLst/>
                <a:latin typeface="Times New Roman" panose="02020603050405020304" pitchFamily="18" charset="0"/>
                <a:ea typeface="Times New Roman" panose="02020603050405020304" pitchFamily="18" charset="0"/>
              </a:rPr>
              <a:t>Internazionale</a:t>
            </a:r>
            <a:r>
              <a:rPr lang="es-ES" sz="2400" dirty="0">
                <a:effectLst/>
                <a:latin typeface="Times New Roman" panose="02020603050405020304" pitchFamily="18" charset="0"/>
                <a:ea typeface="Times New Roman" panose="02020603050405020304" pitchFamily="18" charset="0"/>
              </a:rPr>
              <a:t> </a:t>
            </a:r>
            <a:r>
              <a:rPr lang="es-ES" sz="2400" dirty="0" err="1">
                <a:effectLst/>
                <a:latin typeface="Times New Roman" panose="02020603050405020304" pitchFamily="18" charset="0"/>
                <a:ea typeface="Times New Roman" panose="02020603050405020304" pitchFamily="18" charset="0"/>
              </a:rPr>
              <a:t>degli</a:t>
            </a:r>
            <a:r>
              <a:rPr lang="es-ES" sz="2400" dirty="0">
                <a:effectLst/>
                <a:latin typeface="Times New Roman" panose="02020603050405020304" pitchFamily="18" charset="0"/>
                <a:ea typeface="Times New Roman" panose="02020603050405020304" pitchFamily="18" charset="0"/>
              </a:rPr>
              <a:t> </a:t>
            </a:r>
            <a:r>
              <a:rPr lang="es-ES" sz="2400" dirty="0" err="1">
                <a:effectLst/>
                <a:latin typeface="Times New Roman" panose="02020603050405020304" pitchFamily="18" charset="0"/>
                <a:ea typeface="Times New Roman" panose="02020603050405020304" pitchFamily="18" charset="0"/>
              </a:rPr>
              <a:t>Studi</a:t>
            </a:r>
            <a:r>
              <a:rPr lang="es-ES" sz="2400" dirty="0">
                <a:effectLst/>
                <a:latin typeface="Times New Roman" panose="02020603050405020304" pitchFamily="18" charset="0"/>
                <a:ea typeface="Times New Roman" panose="02020603050405020304" pitchFamily="18" charset="0"/>
              </a:rPr>
              <a:t> </a:t>
            </a:r>
            <a:r>
              <a:rPr lang="es-ES" sz="2400" dirty="0" err="1">
                <a:effectLst/>
                <a:latin typeface="Times New Roman" panose="02020603050405020304" pitchFamily="18" charset="0"/>
                <a:ea typeface="Times New Roman" panose="02020603050405020304" pitchFamily="18" charset="0"/>
              </a:rPr>
              <a:t>Sociali</a:t>
            </a:r>
            <a:r>
              <a:rPr lang="es-ES" sz="2400" dirty="0">
                <a:effectLst/>
                <a:latin typeface="Times New Roman" panose="02020603050405020304" pitchFamily="18" charset="0"/>
                <a:ea typeface="Times New Roman" panose="02020603050405020304" pitchFamily="18" charset="0"/>
              </a:rPr>
              <a:t> (LUISS), (Roma-Italia) y Magister en Estudios Pluridisciplinarios en la Universidad de York (Toronto-Canadá).</a:t>
            </a:r>
            <a:endParaRPr lang="es-CL" sz="2400" dirty="0">
              <a:effectLst/>
              <a:latin typeface="Times New Roman" panose="02020603050405020304" pitchFamily="18" charset="0"/>
              <a:ea typeface="Times New Roman" panose="02020603050405020304" pitchFamily="18" charset="0"/>
            </a:endParaRPr>
          </a:p>
          <a:p>
            <a:pPr algn="just"/>
            <a:r>
              <a:rPr lang="es-ES" sz="2400" b="1" dirty="0">
                <a:effectLst/>
                <a:latin typeface="Times New Roman" panose="02020603050405020304" pitchFamily="18" charset="0"/>
                <a:ea typeface="Times New Roman" panose="02020603050405020304" pitchFamily="18" charset="0"/>
              </a:rPr>
              <a:t>Samuel </a:t>
            </a:r>
            <a:r>
              <a:rPr lang="es-ES" sz="2400" b="1" dirty="0" err="1">
                <a:effectLst/>
                <a:latin typeface="Times New Roman" panose="02020603050405020304" pitchFamily="18" charset="0"/>
                <a:ea typeface="Times New Roman" panose="02020603050405020304" pitchFamily="18" charset="0"/>
              </a:rPr>
              <a:t>Thirion</a:t>
            </a:r>
            <a:r>
              <a:rPr lang="es-ES" sz="2400" b="1" dirty="0">
                <a:effectLst/>
                <a:latin typeface="Times New Roman" panose="02020603050405020304" pitchFamily="18" charset="0"/>
                <a:ea typeface="Times New Roman" panose="02020603050405020304" pitchFamily="18" charset="0"/>
              </a:rPr>
              <a:t>.</a:t>
            </a:r>
            <a:r>
              <a:rPr lang="es-ES" sz="2400" dirty="0">
                <a:effectLst/>
                <a:latin typeface="Times New Roman" panose="02020603050405020304" pitchFamily="18" charset="0"/>
                <a:ea typeface="Times New Roman" panose="02020603050405020304" pitchFamily="18" charset="0"/>
              </a:rPr>
              <a:t> Ingeniero Agrónomo y Doctor en Desarrollo Económico y Social con experiencia en más de 30 países de Europa, África y América Latina.</a:t>
            </a:r>
          </a:p>
          <a:p>
            <a:pPr marL="0" indent="0" algn="just">
              <a:buNone/>
            </a:pPr>
            <a:r>
              <a:rPr lang="es-CL" sz="2400" b="1" dirty="0">
                <a:solidFill>
                  <a:srgbClr val="C00000"/>
                </a:solidFill>
                <a:effectLst/>
                <a:latin typeface="Times New Roman" panose="02020603050405020304" pitchFamily="18" charset="0"/>
                <a:ea typeface="Times New Roman" panose="02020603050405020304" pitchFamily="18" charset="0"/>
              </a:rPr>
              <a:t>Economía circular</a:t>
            </a:r>
          </a:p>
          <a:p>
            <a:pPr marL="0" indent="0" algn="just">
              <a:buNone/>
            </a:pPr>
            <a:r>
              <a:rPr lang="es-CL" sz="2400" dirty="0">
                <a:effectLst/>
                <a:latin typeface="Calibri" panose="020F0502020204030204" pitchFamily="34" charset="0"/>
                <a:ea typeface="Calibri" panose="020F0502020204030204" pitchFamily="34" charset="0"/>
                <a:cs typeface="Arial" panose="020B0604020202020204" pitchFamily="34" charset="0"/>
              </a:rPr>
              <a:t>El 18 de enero 2024, el Coordinador del Área de Macroeconomía y Bienestar de APROB participó en una reunión organizada por la Corporación Nacional de Consumidores y Usuarios (CONADECUS), presentando una ponencia sobre la economía circular.  </a:t>
            </a:r>
          </a:p>
          <a:p>
            <a:pPr marL="0" indent="0" algn="just">
              <a:buNone/>
            </a:pPr>
            <a:endParaRPr lang="es-CL"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endParaRPr lang="es-CL" dirty="0"/>
          </a:p>
        </p:txBody>
      </p:sp>
    </p:spTree>
    <p:extLst>
      <p:ext uri="{BB962C8B-B14F-4D97-AF65-F5344CB8AC3E}">
        <p14:creationId xmlns:p14="http://schemas.microsoft.com/office/powerpoint/2010/main" val="23703908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5384</TotalTime>
  <Words>2101</Words>
  <Application>Microsoft Office PowerPoint</Application>
  <PresentationFormat>Panorámica</PresentationFormat>
  <Paragraphs>120</Paragraphs>
  <Slides>22</Slides>
  <Notes>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Aptos</vt:lpstr>
      <vt:lpstr>Aptos Display</vt:lpstr>
      <vt:lpstr>Arial</vt:lpstr>
      <vt:lpstr>Calibri</vt:lpstr>
      <vt:lpstr>Century Gothic</vt:lpstr>
      <vt:lpstr>Symbol</vt:lpstr>
      <vt:lpstr>Times New Roman</vt:lpstr>
      <vt:lpstr>Tema de Office</vt:lpstr>
      <vt:lpstr>Presentación de PowerPoint</vt:lpstr>
      <vt:lpstr>   NACE APROB legalmente  EL 22 DE MARZO DE 2023</vt:lpstr>
      <vt:lpstr>Hay 4 áreas temáticas con diferentes niveles  de desarrollo. Podrían ser más…. Los recursos y la voluntad de los socios y amigos son la base del éxito y crecimiento de ellas </vt:lpstr>
      <vt:lpstr>PUBLICACIONES Actualmente existen dos series  que han persistido y posicionado a APROB </vt:lpstr>
      <vt:lpstr> Otras publicaciones APROB publicó un libro e intentó otras series que,  igualmente importantes, no están continuadas. </vt:lpstr>
      <vt:lpstr> APRENDER DE LO HECHO  A) Es necesario que los proyectos de los programas institucionales sean respaldados por más de una persona para lograr sostenibilidad de ellos.  B) Es necesario buscar soportes en redes personales o institucionales que apoyen cada proyecto  y que estén disponible para entregar opiniones críticas de lo que hacemos.   C) APROB superó la etapa de hacerse conocer. Sus objetivos y profesionales están explicitados. Esta segunda etapa -que iniciamos ahora en 2025- exigirá competir por recursos  con instituciones ancianas, en función de nuestros desarrollos académicos y tecno-políticos. </vt:lpstr>
      <vt:lpstr>Convenios y Alianzas</vt:lpstr>
      <vt:lpstr>Convenios y acuerdos institucionales con Conadecus y Desenfoque.cl permiten reproducir nuestras publicaciones</vt:lpstr>
      <vt:lpstr> CONVERSATORIOS  Y FOROS </vt:lpstr>
      <vt:lpstr>Seminarios y conversatorios</vt:lpstr>
      <vt:lpstr>   PROYECTOS E INVESTIGACIONES</vt:lpstr>
      <vt:lpstr>ASPECTOS INSTITUCIONALES</vt:lpstr>
      <vt:lpstr>                          Madeja institucional</vt:lpstr>
      <vt:lpstr> Programa 2025 Área Sistemas de Salud y bienestar de APROB </vt:lpstr>
      <vt:lpstr> Programa 2025 Área Sistemas de Salud y bienestar de APROB </vt:lpstr>
      <vt:lpstr>     AREA DE PERSONAS MAYORES Y BIENESTAR </vt:lpstr>
      <vt:lpstr> Programa Medioambiente y bienestar 2025 </vt:lpstr>
      <vt:lpstr> Programa Medioambiente y bienestar 2025 </vt:lpstr>
      <vt:lpstr> Programa Medioambiente y bienestar 2025 </vt:lpstr>
      <vt:lpstr> Programa Macroeconomía y bienestar 2025 </vt:lpstr>
      <vt:lpstr> Programa Macroeconomía y bienestar 2025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rafael urriola urbina</dc:creator>
  <cp:lastModifiedBy>rafael urriola urbina</cp:lastModifiedBy>
  <cp:revision>13</cp:revision>
  <dcterms:created xsi:type="dcterms:W3CDTF">2025-02-04T22:02:48Z</dcterms:created>
  <dcterms:modified xsi:type="dcterms:W3CDTF">2025-04-21T22:09:46Z</dcterms:modified>
</cp:coreProperties>
</file>